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4"/>
  </p:sldMasterIdLst>
  <p:notesMasterIdLst>
    <p:notesMasterId r:id="rId33"/>
  </p:notesMasterIdLst>
  <p:sldIdLst>
    <p:sldId id="297" r:id="rId5"/>
    <p:sldId id="299" r:id="rId6"/>
    <p:sldId id="301" r:id="rId7"/>
    <p:sldId id="302" r:id="rId8"/>
    <p:sldId id="306" r:id="rId9"/>
    <p:sldId id="304" r:id="rId10"/>
    <p:sldId id="317" r:id="rId11"/>
    <p:sldId id="316" r:id="rId12"/>
    <p:sldId id="308" r:id="rId13"/>
    <p:sldId id="337" r:id="rId14"/>
    <p:sldId id="307" r:id="rId15"/>
    <p:sldId id="326" r:id="rId16"/>
    <p:sldId id="318" r:id="rId17"/>
    <p:sldId id="324" r:id="rId18"/>
    <p:sldId id="325" r:id="rId19"/>
    <p:sldId id="314" r:id="rId20"/>
    <p:sldId id="327" r:id="rId21"/>
    <p:sldId id="328" r:id="rId22"/>
    <p:sldId id="329" r:id="rId23"/>
    <p:sldId id="330" r:id="rId24"/>
    <p:sldId id="331" r:id="rId25"/>
    <p:sldId id="333" r:id="rId26"/>
    <p:sldId id="334" r:id="rId27"/>
    <p:sldId id="338" r:id="rId28"/>
    <p:sldId id="335" r:id="rId29"/>
    <p:sldId id="339" r:id="rId30"/>
    <p:sldId id="336" r:id="rId31"/>
    <p:sldId id="305" r:id="rId32"/>
  </p:sldIdLst>
  <p:sldSz cx="9144000" cy="5143500" type="screen16x9"/>
  <p:notesSz cx="6858000" cy="9144000"/>
  <p:embeddedFontLst>
    <p:embeddedFont>
      <p:font typeface="Livvic" pitchFamily="2" charset="0"/>
      <p:regular r:id="rId34"/>
      <p:bold r:id="rId35"/>
      <p:italic r:id="rId36"/>
      <p:boldItalic r:id="rId37"/>
    </p:embeddedFont>
    <p:embeddedFont>
      <p:font typeface="Open Sans" panose="020B0606030504020204" pitchFamily="34" charset="0"/>
      <p:regular r:id="rId38"/>
      <p:bold r:id="rId39"/>
      <p:italic r:id="rId40"/>
      <p:boldItalic r:id="rId41"/>
    </p:embeddedFont>
    <p:embeddedFont>
      <p:font typeface="Poppins" panose="00000500000000000000" pitchFamily="2" charset="0"/>
      <p:regular r:id="rId42"/>
      <p:bold r:id="rId43"/>
      <p:italic r:id="rId44"/>
      <p:boldItalic r:id="rId45"/>
    </p:embeddedFont>
    <p:embeddedFont>
      <p:font typeface="Poppins Medium" panose="00000600000000000000" pitchFamily="2" charset="0"/>
      <p:regular r:id="rId46"/>
      <p:bold r:id="rId47"/>
      <p:italic r:id="rId48"/>
      <p:boldItalic r:id="rId49"/>
    </p:embeddedFont>
    <p:embeddedFont>
      <p:font typeface="Poppins SemiBold" panose="00000700000000000000" pitchFamily="2"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3FE069C-24E7-4A01-A092-7020747C2769}">
  <a:tblStyle styleId="{E3FE069C-24E7-4A01-A092-7020747C276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388" autoAdjust="0"/>
  </p:normalViewPr>
  <p:slideViewPr>
    <p:cSldViewPr snapToGrid="0">
      <p:cViewPr varScale="1">
        <p:scale>
          <a:sx n="114" d="100"/>
          <a:sy n="114" d="100"/>
        </p:scale>
        <p:origin x="562" y="9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6.fntdata"/><Relationship Id="rId21" Type="http://schemas.openxmlformats.org/officeDocument/2006/relationships/slide" Target="slides/slide17.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font" Target="fonts/font18.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6.xml"/><Relationship Id="rId41" Type="http://schemas.openxmlformats.org/officeDocument/2006/relationships/font" Target="fonts/font8.fntdata"/><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11.fntdata"/><Relationship Id="rId52" Type="http://schemas.openxmlformats.org/officeDocument/2006/relationships/font" Target="fonts/font19.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82F26FD4-D664-AC37-1BBF-DD14DCB8B40C}"/>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E81A271C-E743-000E-5C56-1929D286FD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A621A8EC-EC09-094D-9DB7-D4C6AC34795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8022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9466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6ABB5460-6EBB-4AEB-9641-2F1497AC0948}"/>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7B446095-3740-103F-7D07-4F994A0631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5C204122-7C45-5944-9A9C-4BDA52FF03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37490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34774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EC1A36B5-0960-045C-5FF8-B4B1730117A5}"/>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44FA9410-CFA2-AC08-DBED-6DB01CA3D29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6B467306-0481-CE9C-7A53-C854FDB6EA1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791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4966BC84-C376-B672-9251-AFEE7687BF0F}"/>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3DDDD155-3349-BE02-0A84-C8D830648F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C3875AEF-6026-7AA6-5CD0-D179A71853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22440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9320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3096F52B-3D67-40EC-D684-232B0F6BF513}"/>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7104A1F7-EA5A-306D-000F-2DA4701EA10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16EF89CD-BF7C-A7AE-FD80-52D4D73C307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56596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FE07CFA6-CA67-5077-CF41-24788BD03E5E}"/>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5F295483-1BC1-21ED-8E17-6DDCED04ACA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960C6BDF-DCEC-680C-2DF1-B7FA7AABF4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76811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A4198129-173E-8373-69C9-D4F91EB86562}"/>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85A0B187-B556-C9CD-6299-871407D3D82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855792BC-6788-1B34-8B16-BDA744321CF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1888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21276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DB5BD797-1CE9-465B-5E01-176BC064F5C8}"/>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59BDF072-51B3-FD87-32B7-F7C49C78F0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F88F311E-F0D6-4DCF-C481-F8608090AD8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62265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0454A1A1-4E44-6B69-FE91-0D1097EFF170}"/>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852EE9EA-3722-927E-59CA-4F5668AAD0F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D5A1A0DC-D411-6011-54E0-388CF1458F0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70642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E7BFB6E6-4B4E-FD8F-6CE6-EDFE2265D8EC}"/>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1DB80CBD-4BA8-2EAD-9400-CCA6019DE1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59CA35E3-DFD1-6F2A-0085-E242D637E5B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66968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4B298109-9BB8-A44E-9EC2-191A1C71E6C5}"/>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658CC951-9C1C-4533-8229-4416BE593C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187BD1FD-2A96-A148-82BB-F9D6AC9D277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15577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538E8580-F082-FEC6-95AF-CCC4A97638DE}"/>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29C1A0FD-5493-259E-13D9-84AA0A369B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C451594F-8075-7FE0-6FE0-0BE84635BB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16504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782E3183-D4FC-5706-4B90-865AD5035871}"/>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0A0062AE-3464-236C-3C1F-77C6319289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AE3E54D5-8967-E9D9-36D3-A69C27C503B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24751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65E08919-F5E3-C449-CECF-1E73594C9FFB}"/>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DF273D39-8E44-EE67-A279-531503D098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BB20665A-BE8E-C01A-1668-9CACE47188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5721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a:extLst>
            <a:ext uri="{FF2B5EF4-FFF2-40B4-BE49-F238E27FC236}">
              <a16:creationId xmlns:a16="http://schemas.microsoft.com/office/drawing/2014/main" id="{70F046AC-0115-5156-6215-BE999BA21D89}"/>
            </a:ext>
          </a:extLst>
        </p:cNvPr>
        <p:cNvGrpSpPr/>
        <p:nvPr/>
      </p:nvGrpSpPr>
      <p:grpSpPr>
        <a:xfrm>
          <a:off x="0" y="0"/>
          <a:ext cx="0" cy="0"/>
          <a:chOff x="0" y="0"/>
          <a:chExt cx="0" cy="0"/>
        </a:xfrm>
      </p:grpSpPr>
      <p:sp>
        <p:nvSpPr>
          <p:cNvPr id="237" name="Google Shape;237;gdb0f9523dd_0_68:notes">
            <a:extLst>
              <a:ext uri="{FF2B5EF4-FFF2-40B4-BE49-F238E27FC236}">
                <a16:creationId xmlns:a16="http://schemas.microsoft.com/office/drawing/2014/main" id="{CB17EA84-2F0A-4CDA-278E-94F1D7D0A5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a:extLst>
              <a:ext uri="{FF2B5EF4-FFF2-40B4-BE49-F238E27FC236}">
                <a16:creationId xmlns:a16="http://schemas.microsoft.com/office/drawing/2014/main" id="{B3B58AD7-E57D-BF15-5D23-78038A15FD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56271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db0f9523dd_0_250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db0f9523dd_0_250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35981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db0f9523dd_0_250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db0f9523dd_0_250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54924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9264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36712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17466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64860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05192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54469" y="4438606"/>
            <a:ext cx="331056" cy="330997"/>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19100" y="539400"/>
            <a:ext cx="7705800" cy="4064700"/>
            <a:chOff x="719100" y="539400"/>
            <a:chExt cx="7705800" cy="4064700"/>
          </a:xfrm>
        </p:grpSpPr>
        <p:cxnSp>
          <p:nvCxnSpPr>
            <p:cNvPr id="11" name="Google Shape;11;p2"/>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13" name="Google Shape;13;p2"/>
          <p:cNvSpPr txBox="1">
            <a:spLocks noGrp="1"/>
          </p:cNvSpPr>
          <p:nvPr>
            <p:ph type="ctrTitle"/>
          </p:nvPr>
        </p:nvSpPr>
        <p:spPr>
          <a:xfrm>
            <a:off x="1120175" y="951399"/>
            <a:ext cx="5874300" cy="2556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8500"/>
              <a:buNone/>
              <a:defRPr sz="72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4" name="Google Shape;14;p2"/>
          <p:cNvSpPr txBox="1">
            <a:spLocks noGrp="1"/>
          </p:cNvSpPr>
          <p:nvPr>
            <p:ph type="subTitle" idx="1"/>
          </p:nvPr>
        </p:nvSpPr>
        <p:spPr>
          <a:xfrm>
            <a:off x="1237375" y="3620702"/>
            <a:ext cx="3969300" cy="325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10_2">
    <p:spTree>
      <p:nvGrpSpPr>
        <p:cNvPr id="1" name="Shape 173"/>
        <p:cNvGrpSpPr/>
        <p:nvPr/>
      </p:nvGrpSpPr>
      <p:grpSpPr>
        <a:xfrm>
          <a:off x="0" y="0"/>
          <a:ext cx="0" cy="0"/>
          <a:chOff x="0" y="0"/>
          <a:chExt cx="0" cy="0"/>
        </a:xfrm>
      </p:grpSpPr>
      <p:sp>
        <p:nvSpPr>
          <p:cNvPr id="174" name="Google Shape;174;p22"/>
          <p:cNvSpPr/>
          <p:nvPr/>
        </p:nvSpPr>
        <p:spPr>
          <a:xfrm rot="-5400000">
            <a:off x="529251" y="4413362"/>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 name="Google Shape;175;p22"/>
          <p:cNvGrpSpPr/>
          <p:nvPr/>
        </p:nvGrpSpPr>
        <p:grpSpPr>
          <a:xfrm>
            <a:off x="719100" y="539400"/>
            <a:ext cx="7705800" cy="4064700"/>
            <a:chOff x="719100" y="539400"/>
            <a:chExt cx="7705800" cy="4064700"/>
          </a:xfrm>
        </p:grpSpPr>
        <p:cxnSp>
          <p:nvCxnSpPr>
            <p:cNvPr id="176" name="Google Shape;176;p22"/>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77" name="Google Shape;177;p22"/>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grpSp>
        <p:nvGrpSpPr>
          <p:cNvPr id="178" name="Google Shape;178;p22"/>
          <p:cNvGrpSpPr/>
          <p:nvPr/>
        </p:nvGrpSpPr>
        <p:grpSpPr>
          <a:xfrm rot="10800000" flipH="1">
            <a:off x="6949440" y="209181"/>
            <a:ext cx="2284753" cy="1607435"/>
            <a:chOff x="5539150" y="3176875"/>
            <a:chExt cx="2029449" cy="1427308"/>
          </a:xfrm>
        </p:grpSpPr>
        <p:sp>
          <p:nvSpPr>
            <p:cNvPr id="179" name="Google Shape;179;p22"/>
            <p:cNvSpPr/>
            <p:nvPr/>
          </p:nvSpPr>
          <p:spPr>
            <a:xfrm rot="-5400000" flipH="1">
              <a:off x="6844880" y="3880443"/>
              <a:ext cx="849332" cy="59810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174B67">
                    <a:alpha val="34901"/>
                  </a:srgbClr>
                </a:gs>
                <a:gs pos="100000">
                  <a:srgbClr val="174B67">
                    <a:alpha val="5882"/>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rot="-5400000" flipH="1">
              <a:off x="5541174" y="3174850"/>
              <a:ext cx="1427293" cy="143134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rot="-5400000" flipH="1">
              <a:off x="6122188" y="3755881"/>
              <a:ext cx="847111" cy="849493"/>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14901"/>
                  </a:srgbClr>
                </a:gs>
                <a:gs pos="100000">
                  <a:srgbClr val="174B67">
                    <a:alpha val="25882"/>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rot="5400000">
            <a:off x="8243792" y="4413356"/>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4085025" y="2155800"/>
            <a:ext cx="4050000" cy="14802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4500" b="1">
                <a:latin typeface="Poppins"/>
                <a:ea typeface="Poppins"/>
                <a:cs typeface="Poppins"/>
                <a:sym typeface="Poppin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4201400" y="1072275"/>
            <a:ext cx="977400" cy="97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0000"/>
              <a:buNone/>
              <a:defRPr sz="50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19" name="Google Shape;19;p3"/>
          <p:cNvSpPr txBox="1">
            <a:spLocks noGrp="1"/>
          </p:cNvSpPr>
          <p:nvPr>
            <p:ph type="subTitle" idx="1"/>
          </p:nvPr>
        </p:nvSpPr>
        <p:spPr>
          <a:xfrm>
            <a:off x="4085025" y="3742125"/>
            <a:ext cx="4050000" cy="3291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4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0" name="Google Shape;20;p3"/>
          <p:cNvSpPr>
            <a:spLocks noGrp="1"/>
          </p:cNvSpPr>
          <p:nvPr>
            <p:ph type="pic" idx="3"/>
          </p:nvPr>
        </p:nvSpPr>
        <p:spPr>
          <a:xfrm>
            <a:off x="1116290" y="947839"/>
            <a:ext cx="2381700" cy="3247800"/>
          </a:xfrm>
          <a:prstGeom prst="round2SameRect">
            <a:avLst>
              <a:gd name="adj1" fmla="val 50000"/>
              <a:gd name="adj2" fmla="val 0"/>
            </a:avLst>
          </a:prstGeom>
          <a:noFill/>
          <a:ln>
            <a:noFill/>
          </a:ln>
        </p:spPr>
      </p:sp>
      <p:cxnSp>
        <p:nvCxnSpPr>
          <p:cNvPr id="21" name="Google Shape;21;p3"/>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22" name="Google Shape;22;p3"/>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p:nvPr/>
        </p:nvSpPr>
        <p:spPr>
          <a:xfrm rot="10800000">
            <a:off x="8243792" y="4413356"/>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txBox="1">
            <a:spLocks noGrp="1"/>
          </p:cNvSpPr>
          <p:nvPr>
            <p:ph type="title"/>
          </p:nvPr>
        </p:nvSpPr>
        <p:spPr>
          <a:xfrm>
            <a:off x="720000" y="539400"/>
            <a:ext cx="7704000" cy="51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5"/>
          <p:cNvSpPr txBox="1">
            <a:spLocks noGrp="1"/>
          </p:cNvSpPr>
          <p:nvPr>
            <p:ph type="title" idx="2"/>
          </p:nvPr>
        </p:nvSpPr>
        <p:spPr>
          <a:xfrm>
            <a:off x="720000" y="1801575"/>
            <a:ext cx="3522300" cy="3936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1800"/>
              <a:buNone/>
              <a:defRPr sz="1800"/>
            </a:lvl1pPr>
            <a:lvl2pPr lvl="1" algn="ctr">
              <a:spcBef>
                <a:spcPts val="0"/>
              </a:spcBef>
              <a:spcAft>
                <a:spcPts val="0"/>
              </a:spcAft>
              <a:buSzPts val="1800"/>
              <a:buNone/>
              <a:defRPr sz="1800"/>
            </a:lvl2pPr>
            <a:lvl3pPr lvl="2" algn="ctr">
              <a:spcBef>
                <a:spcPts val="0"/>
              </a:spcBef>
              <a:spcAft>
                <a:spcPts val="0"/>
              </a:spcAft>
              <a:buSzPts val="1800"/>
              <a:buNone/>
              <a:defRPr sz="1800"/>
            </a:lvl3pPr>
            <a:lvl4pPr lvl="3" algn="ctr">
              <a:spcBef>
                <a:spcPts val="0"/>
              </a:spcBef>
              <a:spcAft>
                <a:spcPts val="0"/>
              </a:spcAft>
              <a:buSzPts val="1800"/>
              <a:buNone/>
              <a:defRPr sz="1800"/>
            </a:lvl4pPr>
            <a:lvl5pPr lvl="4" algn="ctr">
              <a:spcBef>
                <a:spcPts val="0"/>
              </a:spcBef>
              <a:spcAft>
                <a:spcPts val="0"/>
              </a:spcAft>
              <a:buSzPts val="1800"/>
              <a:buNone/>
              <a:defRPr sz="1800"/>
            </a:lvl5pPr>
            <a:lvl6pPr lvl="5" algn="ctr">
              <a:spcBef>
                <a:spcPts val="0"/>
              </a:spcBef>
              <a:spcAft>
                <a:spcPts val="0"/>
              </a:spcAft>
              <a:buSzPts val="1800"/>
              <a:buNone/>
              <a:defRPr sz="1800"/>
            </a:lvl6pPr>
            <a:lvl7pPr lvl="6" algn="ctr">
              <a:spcBef>
                <a:spcPts val="0"/>
              </a:spcBef>
              <a:spcAft>
                <a:spcPts val="0"/>
              </a:spcAft>
              <a:buSzPts val="1800"/>
              <a:buNone/>
              <a:defRPr sz="1800"/>
            </a:lvl7pPr>
            <a:lvl8pPr lvl="7" algn="ctr">
              <a:spcBef>
                <a:spcPts val="0"/>
              </a:spcBef>
              <a:spcAft>
                <a:spcPts val="0"/>
              </a:spcAft>
              <a:buSzPts val="1800"/>
              <a:buNone/>
              <a:defRPr sz="1800"/>
            </a:lvl8pPr>
            <a:lvl9pPr lvl="8" algn="ctr">
              <a:spcBef>
                <a:spcPts val="0"/>
              </a:spcBef>
              <a:spcAft>
                <a:spcPts val="0"/>
              </a:spcAft>
              <a:buSzPts val="1800"/>
              <a:buNone/>
              <a:defRPr sz="1800"/>
            </a:lvl9pPr>
          </a:lstStyle>
          <a:p>
            <a:endParaRPr/>
          </a:p>
        </p:txBody>
      </p:sp>
      <p:sp>
        <p:nvSpPr>
          <p:cNvPr id="34" name="Google Shape;34;p5"/>
          <p:cNvSpPr txBox="1">
            <a:spLocks noGrp="1"/>
          </p:cNvSpPr>
          <p:nvPr>
            <p:ph type="title" idx="3"/>
          </p:nvPr>
        </p:nvSpPr>
        <p:spPr>
          <a:xfrm>
            <a:off x="4901688" y="1801575"/>
            <a:ext cx="35223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5" name="Google Shape;35;p5"/>
          <p:cNvSpPr txBox="1">
            <a:spLocks noGrp="1"/>
          </p:cNvSpPr>
          <p:nvPr>
            <p:ph type="subTitle" idx="1"/>
          </p:nvPr>
        </p:nvSpPr>
        <p:spPr>
          <a:xfrm>
            <a:off x="720000" y="2195175"/>
            <a:ext cx="3522300" cy="195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200"/>
              <a:buFont typeface="Arial"/>
              <a:buChar char="•"/>
              <a:defRPr/>
            </a:lvl1pPr>
            <a:lvl2pPr lvl="1" algn="ctr">
              <a:spcBef>
                <a:spcPts val="0"/>
              </a:spcBef>
              <a:spcAft>
                <a:spcPts val="0"/>
              </a:spcAft>
              <a:buClr>
                <a:schemeClr val="dk1"/>
              </a:buClr>
              <a:buSzPts val="1200"/>
              <a:buFont typeface="Arial"/>
              <a:buChar char="○"/>
              <a:defRPr/>
            </a:lvl2pPr>
            <a:lvl3pPr lvl="2" algn="ctr">
              <a:spcBef>
                <a:spcPts val="0"/>
              </a:spcBef>
              <a:spcAft>
                <a:spcPts val="0"/>
              </a:spcAft>
              <a:buClr>
                <a:schemeClr val="dk1"/>
              </a:buClr>
              <a:buSzPts val="1200"/>
              <a:buFont typeface="Arial"/>
              <a:buChar char="■"/>
              <a:defRPr/>
            </a:lvl3pPr>
            <a:lvl4pPr lvl="3" algn="ctr">
              <a:spcBef>
                <a:spcPts val="0"/>
              </a:spcBef>
              <a:spcAft>
                <a:spcPts val="0"/>
              </a:spcAft>
              <a:buClr>
                <a:schemeClr val="dk1"/>
              </a:buClr>
              <a:buSzPts val="1200"/>
              <a:buFont typeface="Arial"/>
              <a:buChar char="●"/>
              <a:defRPr/>
            </a:lvl4pPr>
            <a:lvl5pPr lvl="4" algn="ctr">
              <a:spcBef>
                <a:spcPts val="0"/>
              </a:spcBef>
              <a:spcAft>
                <a:spcPts val="0"/>
              </a:spcAft>
              <a:buClr>
                <a:schemeClr val="dk1"/>
              </a:buClr>
              <a:buSzPts val="1200"/>
              <a:buFont typeface="Arial"/>
              <a:buChar char="○"/>
              <a:defRPr/>
            </a:lvl5pPr>
            <a:lvl6pPr lvl="5" algn="ctr">
              <a:spcBef>
                <a:spcPts val="0"/>
              </a:spcBef>
              <a:spcAft>
                <a:spcPts val="0"/>
              </a:spcAft>
              <a:buClr>
                <a:schemeClr val="dk1"/>
              </a:buClr>
              <a:buSzPts val="1200"/>
              <a:buFont typeface="Arial"/>
              <a:buChar char="■"/>
              <a:defRPr/>
            </a:lvl6pPr>
            <a:lvl7pPr lvl="6" algn="ctr">
              <a:spcBef>
                <a:spcPts val="0"/>
              </a:spcBef>
              <a:spcAft>
                <a:spcPts val="0"/>
              </a:spcAft>
              <a:buClr>
                <a:schemeClr val="dk1"/>
              </a:buClr>
              <a:buSzPts val="1200"/>
              <a:buFont typeface="Arial"/>
              <a:buChar char="●"/>
              <a:defRPr/>
            </a:lvl7pPr>
            <a:lvl8pPr lvl="7" algn="ctr">
              <a:spcBef>
                <a:spcPts val="0"/>
              </a:spcBef>
              <a:spcAft>
                <a:spcPts val="0"/>
              </a:spcAft>
              <a:buClr>
                <a:schemeClr val="dk1"/>
              </a:buClr>
              <a:buSzPts val="1200"/>
              <a:buFont typeface="Arial"/>
              <a:buChar char="○"/>
              <a:defRPr/>
            </a:lvl8pPr>
            <a:lvl9pPr lvl="8" algn="ctr">
              <a:spcBef>
                <a:spcPts val="0"/>
              </a:spcBef>
              <a:spcAft>
                <a:spcPts val="0"/>
              </a:spcAft>
              <a:buClr>
                <a:schemeClr val="dk1"/>
              </a:buClr>
              <a:buSzPts val="1200"/>
              <a:buFont typeface="Arial"/>
              <a:buChar char="■"/>
              <a:defRPr/>
            </a:lvl9pPr>
          </a:lstStyle>
          <a:p>
            <a:endParaRPr/>
          </a:p>
        </p:txBody>
      </p:sp>
      <p:sp>
        <p:nvSpPr>
          <p:cNvPr id="36" name="Google Shape;36;p5"/>
          <p:cNvSpPr txBox="1">
            <a:spLocks noGrp="1"/>
          </p:cNvSpPr>
          <p:nvPr>
            <p:ph type="subTitle" idx="4"/>
          </p:nvPr>
        </p:nvSpPr>
        <p:spPr>
          <a:xfrm>
            <a:off x="4901700" y="2195175"/>
            <a:ext cx="3522300" cy="1956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Arial"/>
              <a:buChar char="•"/>
              <a:defRPr/>
            </a:lvl1pPr>
            <a:lvl2pPr lvl="1" algn="ctr" rtl="0">
              <a:spcBef>
                <a:spcPts val="0"/>
              </a:spcBef>
              <a:spcAft>
                <a:spcPts val="0"/>
              </a:spcAft>
              <a:buClr>
                <a:schemeClr val="dk1"/>
              </a:buClr>
              <a:buSzPts val="1200"/>
              <a:buFont typeface="Arial"/>
              <a:buChar char="○"/>
              <a:defRPr/>
            </a:lvl2pPr>
            <a:lvl3pPr lvl="2" algn="ctr" rtl="0">
              <a:spcBef>
                <a:spcPts val="0"/>
              </a:spcBef>
              <a:spcAft>
                <a:spcPts val="0"/>
              </a:spcAft>
              <a:buClr>
                <a:schemeClr val="dk1"/>
              </a:buClr>
              <a:buSzPts val="1200"/>
              <a:buFont typeface="Arial"/>
              <a:buChar char="■"/>
              <a:defRPr/>
            </a:lvl3pPr>
            <a:lvl4pPr lvl="3" algn="ctr" rtl="0">
              <a:spcBef>
                <a:spcPts val="0"/>
              </a:spcBef>
              <a:spcAft>
                <a:spcPts val="0"/>
              </a:spcAft>
              <a:buClr>
                <a:schemeClr val="dk1"/>
              </a:buClr>
              <a:buSzPts val="1200"/>
              <a:buFont typeface="Arial"/>
              <a:buChar char="●"/>
              <a:defRPr/>
            </a:lvl4pPr>
            <a:lvl5pPr lvl="4" algn="ctr" rtl="0">
              <a:spcBef>
                <a:spcPts val="0"/>
              </a:spcBef>
              <a:spcAft>
                <a:spcPts val="0"/>
              </a:spcAft>
              <a:buClr>
                <a:schemeClr val="dk1"/>
              </a:buClr>
              <a:buSzPts val="1200"/>
              <a:buFont typeface="Arial"/>
              <a:buChar char="○"/>
              <a:defRPr/>
            </a:lvl5pPr>
            <a:lvl6pPr lvl="5" algn="ctr" rtl="0">
              <a:spcBef>
                <a:spcPts val="0"/>
              </a:spcBef>
              <a:spcAft>
                <a:spcPts val="0"/>
              </a:spcAft>
              <a:buClr>
                <a:schemeClr val="dk1"/>
              </a:buClr>
              <a:buSzPts val="1200"/>
              <a:buFont typeface="Arial"/>
              <a:buChar char="■"/>
              <a:defRPr/>
            </a:lvl6pPr>
            <a:lvl7pPr lvl="6" algn="ctr" rtl="0">
              <a:spcBef>
                <a:spcPts val="0"/>
              </a:spcBef>
              <a:spcAft>
                <a:spcPts val="0"/>
              </a:spcAft>
              <a:buClr>
                <a:schemeClr val="dk1"/>
              </a:buClr>
              <a:buSzPts val="1200"/>
              <a:buFont typeface="Arial"/>
              <a:buChar char="●"/>
              <a:defRPr/>
            </a:lvl7pPr>
            <a:lvl8pPr lvl="7" algn="ctr" rtl="0">
              <a:spcBef>
                <a:spcPts val="0"/>
              </a:spcBef>
              <a:spcAft>
                <a:spcPts val="0"/>
              </a:spcAft>
              <a:buClr>
                <a:schemeClr val="dk1"/>
              </a:buClr>
              <a:buSzPts val="1200"/>
              <a:buFont typeface="Arial"/>
              <a:buChar char="○"/>
              <a:defRPr/>
            </a:lvl8pPr>
            <a:lvl9pPr lvl="8" algn="ctr" rtl="0">
              <a:spcBef>
                <a:spcPts val="0"/>
              </a:spcBef>
              <a:spcAft>
                <a:spcPts val="0"/>
              </a:spcAft>
              <a:buClr>
                <a:schemeClr val="dk1"/>
              </a:buClr>
              <a:buSzPts val="1200"/>
              <a:buFont typeface="Arial"/>
              <a:buChar char="■"/>
              <a:defRPr/>
            </a:lvl9pPr>
          </a:lstStyle>
          <a:p>
            <a:endParaRPr/>
          </a:p>
        </p:txBody>
      </p:sp>
      <p:grpSp>
        <p:nvGrpSpPr>
          <p:cNvPr id="37" name="Google Shape;37;p5"/>
          <p:cNvGrpSpPr/>
          <p:nvPr/>
        </p:nvGrpSpPr>
        <p:grpSpPr>
          <a:xfrm>
            <a:off x="719100" y="539400"/>
            <a:ext cx="7705800" cy="4064700"/>
            <a:chOff x="719100" y="539400"/>
            <a:chExt cx="7705800" cy="4064700"/>
          </a:xfrm>
        </p:grpSpPr>
        <p:cxnSp>
          <p:nvCxnSpPr>
            <p:cNvPr id="38" name="Google Shape;38;p5"/>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39" name="Google Shape;39;p5"/>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p:nvPr/>
        </p:nvSpPr>
        <p:spPr>
          <a:xfrm rot="-5400000" flipH="1">
            <a:off x="529251" y="4413362"/>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7"/>
          <p:cNvSpPr txBox="1">
            <a:spLocks noGrp="1"/>
          </p:cNvSpPr>
          <p:nvPr>
            <p:ph type="title"/>
          </p:nvPr>
        </p:nvSpPr>
        <p:spPr>
          <a:xfrm>
            <a:off x="1302700" y="1389775"/>
            <a:ext cx="5490000" cy="1322700"/>
          </a:xfrm>
          <a:prstGeom prst="rect">
            <a:avLst/>
          </a:prstGeom>
        </p:spPr>
        <p:txBody>
          <a:bodyPr spcFirstLastPara="1" wrap="square" lIns="91425" tIns="91425" rIns="91425" bIns="91425" anchor="b" anchorCtr="0">
            <a:noAutofit/>
          </a:bodyPr>
          <a:lstStyle>
            <a:lvl1pPr lvl="0" algn="l">
              <a:spcBef>
                <a:spcPts val="0"/>
              </a:spcBef>
              <a:spcAft>
                <a:spcPts val="0"/>
              </a:spcAft>
              <a:buClr>
                <a:schemeClr val="lt1"/>
              </a:buClr>
              <a:buSzPts val="2400"/>
              <a:buNone/>
              <a:defRPr sz="4000" b="1">
                <a:latin typeface="Poppins"/>
                <a:ea typeface="Poppins"/>
                <a:cs typeface="Poppins"/>
                <a:sym typeface="Poppins"/>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49" name="Google Shape;49;p7"/>
          <p:cNvSpPr txBox="1">
            <a:spLocks noGrp="1"/>
          </p:cNvSpPr>
          <p:nvPr>
            <p:ph type="subTitle" idx="1"/>
          </p:nvPr>
        </p:nvSpPr>
        <p:spPr>
          <a:xfrm>
            <a:off x="1302700" y="2793725"/>
            <a:ext cx="5490000" cy="8682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nSpc>
                <a:spcPct val="100000"/>
              </a:lnSpc>
              <a:spcBef>
                <a:spcPts val="0"/>
              </a:spcBef>
              <a:spcAft>
                <a:spcPts val="0"/>
              </a:spcAft>
              <a:buClr>
                <a:schemeClr val="lt1"/>
              </a:buClr>
              <a:buSzPts val="1200"/>
              <a:buNone/>
              <a:defRPr sz="1400"/>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grpSp>
        <p:nvGrpSpPr>
          <p:cNvPr id="50" name="Google Shape;50;p7"/>
          <p:cNvGrpSpPr/>
          <p:nvPr/>
        </p:nvGrpSpPr>
        <p:grpSpPr>
          <a:xfrm>
            <a:off x="719100" y="539400"/>
            <a:ext cx="7705800" cy="4064700"/>
            <a:chOff x="719100" y="539400"/>
            <a:chExt cx="7705800" cy="4064700"/>
          </a:xfrm>
        </p:grpSpPr>
        <p:cxnSp>
          <p:nvCxnSpPr>
            <p:cNvPr id="51" name="Google Shape;51;p7"/>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52" name="Google Shape;52;p7"/>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53" name="Google Shape;53;p7"/>
          <p:cNvSpPr/>
          <p:nvPr/>
        </p:nvSpPr>
        <p:spPr>
          <a:xfrm rot="5400000">
            <a:off x="8020160" y="204135"/>
            <a:ext cx="670627" cy="670508"/>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
        <p:cNvGrpSpPr/>
        <p:nvPr/>
      </p:nvGrpSpPr>
      <p:grpSpPr>
        <a:xfrm>
          <a:off x="0" y="0"/>
          <a:ext cx="0" cy="0"/>
          <a:chOff x="0" y="0"/>
          <a:chExt cx="0" cy="0"/>
        </a:xfrm>
      </p:grpSpPr>
      <p:sp>
        <p:nvSpPr>
          <p:cNvPr id="61" name="Google Shape;61;p9"/>
          <p:cNvSpPr/>
          <p:nvPr/>
        </p:nvSpPr>
        <p:spPr>
          <a:xfrm rot="-5400000">
            <a:off x="529251" y="4413362"/>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9"/>
          <p:cNvSpPr txBox="1">
            <a:spLocks noGrp="1"/>
          </p:cNvSpPr>
          <p:nvPr>
            <p:ph type="body" idx="1"/>
          </p:nvPr>
        </p:nvSpPr>
        <p:spPr>
          <a:xfrm>
            <a:off x="720000" y="1570575"/>
            <a:ext cx="4047000" cy="21861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rgbClr val="999999"/>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63" name="Google Shape;63;p9"/>
          <p:cNvSpPr txBox="1">
            <a:spLocks noGrp="1"/>
          </p:cNvSpPr>
          <p:nvPr>
            <p:ph type="title"/>
          </p:nvPr>
        </p:nvSpPr>
        <p:spPr>
          <a:xfrm>
            <a:off x="720000" y="539400"/>
            <a:ext cx="7704000" cy="517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4" name="Google Shape;64;p9"/>
          <p:cNvGrpSpPr/>
          <p:nvPr/>
        </p:nvGrpSpPr>
        <p:grpSpPr>
          <a:xfrm>
            <a:off x="719100" y="539400"/>
            <a:ext cx="7705800" cy="4064700"/>
            <a:chOff x="719100" y="539400"/>
            <a:chExt cx="7705800" cy="4064700"/>
          </a:xfrm>
        </p:grpSpPr>
        <p:cxnSp>
          <p:nvCxnSpPr>
            <p:cNvPr id="65" name="Google Shape;65;p9"/>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66" name="Google Shape;66;p9"/>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
        <p:cNvGrpSpPr/>
        <p:nvPr/>
      </p:nvGrpSpPr>
      <p:grpSpPr>
        <a:xfrm>
          <a:off x="0" y="0"/>
          <a:ext cx="0" cy="0"/>
          <a:chOff x="0" y="0"/>
          <a:chExt cx="0" cy="0"/>
        </a:xfrm>
      </p:grpSpPr>
      <p:sp>
        <p:nvSpPr>
          <p:cNvPr id="68" name="Google Shape;68;p10"/>
          <p:cNvSpPr>
            <a:spLocks noGrp="1"/>
          </p:cNvSpPr>
          <p:nvPr>
            <p:ph type="pic" idx="2"/>
          </p:nvPr>
        </p:nvSpPr>
        <p:spPr>
          <a:xfrm>
            <a:off x="-25" y="0"/>
            <a:ext cx="9144000" cy="5143500"/>
          </a:xfrm>
          <a:prstGeom prst="rect">
            <a:avLst/>
          </a:prstGeom>
          <a:noFill/>
          <a:ln>
            <a:noFill/>
          </a:ln>
        </p:spPr>
      </p:sp>
      <p:sp>
        <p:nvSpPr>
          <p:cNvPr id="69" name="Google Shape;69;p10"/>
          <p:cNvSpPr txBox="1">
            <a:spLocks noGrp="1"/>
          </p:cNvSpPr>
          <p:nvPr>
            <p:ph type="body" idx="1"/>
          </p:nvPr>
        </p:nvSpPr>
        <p:spPr>
          <a:xfrm>
            <a:off x="1150150" y="3999000"/>
            <a:ext cx="6843600" cy="6051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00"/>
              <a:buFont typeface="Poppins SemiBold"/>
              <a:buNone/>
              <a:defRPr sz="2500">
                <a:latin typeface="Poppins SemiBold"/>
                <a:ea typeface="Poppins SemiBold"/>
                <a:cs typeface="Poppins SemiBold"/>
                <a:sym typeface="Poppins SemiBold"/>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1"/>
        </a:solidFill>
        <a:effectLst/>
      </p:bgPr>
    </p:bg>
    <p:spTree>
      <p:nvGrpSpPr>
        <p:cNvPr id="1" name="Shape 8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TITLE_ONLY_3">
    <p:spTree>
      <p:nvGrpSpPr>
        <p:cNvPr id="1" name="Shape 134"/>
        <p:cNvGrpSpPr/>
        <p:nvPr/>
      </p:nvGrpSpPr>
      <p:grpSpPr>
        <a:xfrm>
          <a:off x="0" y="0"/>
          <a:ext cx="0" cy="0"/>
          <a:chOff x="0" y="0"/>
          <a:chExt cx="0" cy="0"/>
        </a:xfrm>
      </p:grpSpPr>
      <p:sp>
        <p:nvSpPr>
          <p:cNvPr id="135" name="Google Shape;135;p17"/>
          <p:cNvSpPr/>
          <p:nvPr/>
        </p:nvSpPr>
        <p:spPr>
          <a:xfrm rot="5400000">
            <a:off x="8243792" y="4413356"/>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 name="Google Shape;136;p17"/>
          <p:cNvGrpSpPr/>
          <p:nvPr/>
        </p:nvGrpSpPr>
        <p:grpSpPr>
          <a:xfrm>
            <a:off x="719100" y="539400"/>
            <a:ext cx="7705800" cy="4064700"/>
            <a:chOff x="719100" y="539400"/>
            <a:chExt cx="7705800" cy="4064700"/>
          </a:xfrm>
        </p:grpSpPr>
        <p:cxnSp>
          <p:nvCxnSpPr>
            <p:cNvPr id="137" name="Google Shape;137;p17"/>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38" name="Google Shape;138;p17"/>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139" name="Google Shape;139;p17"/>
          <p:cNvSpPr txBox="1">
            <a:spLocks noGrp="1"/>
          </p:cNvSpPr>
          <p:nvPr>
            <p:ph type="title"/>
          </p:nvPr>
        </p:nvSpPr>
        <p:spPr>
          <a:xfrm>
            <a:off x="720000" y="539400"/>
            <a:ext cx="7704000" cy="517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64"/>
        <p:cNvGrpSpPr/>
        <p:nvPr/>
      </p:nvGrpSpPr>
      <p:grpSpPr>
        <a:xfrm>
          <a:off x="0" y="0"/>
          <a:ext cx="0" cy="0"/>
          <a:chOff x="0" y="0"/>
          <a:chExt cx="0" cy="0"/>
        </a:xfrm>
      </p:grpSpPr>
      <p:sp>
        <p:nvSpPr>
          <p:cNvPr id="165" name="Google Shape;165;p21"/>
          <p:cNvSpPr/>
          <p:nvPr/>
        </p:nvSpPr>
        <p:spPr>
          <a:xfrm rot="5400000">
            <a:off x="8309239" y="348662"/>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21"/>
          <p:cNvGrpSpPr/>
          <p:nvPr/>
        </p:nvGrpSpPr>
        <p:grpSpPr>
          <a:xfrm>
            <a:off x="719100" y="539400"/>
            <a:ext cx="7705800" cy="4064700"/>
            <a:chOff x="719100" y="539400"/>
            <a:chExt cx="7705800" cy="4064700"/>
          </a:xfrm>
        </p:grpSpPr>
        <p:cxnSp>
          <p:nvCxnSpPr>
            <p:cNvPr id="167" name="Google Shape;167;p21"/>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68" name="Google Shape;168;p21"/>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grpSp>
        <p:nvGrpSpPr>
          <p:cNvPr id="169" name="Google Shape;169;p21"/>
          <p:cNvGrpSpPr/>
          <p:nvPr/>
        </p:nvGrpSpPr>
        <p:grpSpPr>
          <a:xfrm rot="5400000">
            <a:off x="-430099" y="3200731"/>
            <a:ext cx="2284753" cy="1607435"/>
            <a:chOff x="5539150" y="3176875"/>
            <a:chExt cx="2029449" cy="1427308"/>
          </a:xfrm>
        </p:grpSpPr>
        <p:sp>
          <p:nvSpPr>
            <p:cNvPr id="170" name="Google Shape;170;p21"/>
            <p:cNvSpPr/>
            <p:nvPr/>
          </p:nvSpPr>
          <p:spPr>
            <a:xfrm rot="-5400000" flipH="1">
              <a:off x="6844880" y="3880443"/>
              <a:ext cx="849332" cy="59810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174B67">
                    <a:alpha val="34901"/>
                  </a:srgbClr>
                </a:gs>
                <a:gs pos="100000">
                  <a:srgbClr val="174B67">
                    <a:alpha val="5882"/>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rot="-5400000" flipH="1">
              <a:off x="5541174" y="3174850"/>
              <a:ext cx="1427293" cy="143134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1"/>
            <p:cNvSpPr/>
            <p:nvPr/>
          </p:nvSpPr>
          <p:spPr>
            <a:xfrm rot="-5400000" flipH="1">
              <a:off x="6122188" y="3755881"/>
              <a:ext cx="847111" cy="849493"/>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14901"/>
                  </a:srgbClr>
                </a:gs>
                <a:gs pos="100000">
                  <a:srgbClr val="174B67">
                    <a:alpha val="25882"/>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39400"/>
            <a:ext cx="7704000" cy="51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1pPr>
            <a:lvl2pPr lvl="1">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2pPr>
            <a:lvl3pPr lvl="2">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3pPr>
            <a:lvl4pPr lvl="3">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4pPr>
            <a:lvl5pPr lvl="4">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5pPr>
            <a:lvl6pPr lvl="5">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6pPr>
            <a:lvl7pPr lvl="6">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7pPr>
            <a:lvl8pPr lvl="7">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8pPr>
            <a:lvl9pPr lvl="8">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1pPr>
            <a:lvl2pPr marL="914400" lvl="1"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2pPr>
            <a:lvl3pPr marL="1371600" lvl="2"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3pPr>
            <a:lvl4pPr marL="1828800" lvl="3"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4pPr>
            <a:lvl5pPr marL="2286000" lvl="4"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5pPr>
            <a:lvl6pPr marL="2743200" lvl="5"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6pPr>
            <a:lvl7pPr marL="3200400" lvl="6"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7pPr>
            <a:lvl8pPr marL="3657600" lvl="7"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8pPr>
            <a:lvl9pPr marL="4114800" lvl="8"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5" r:id="rId5"/>
    <p:sldLayoutId id="2147483656" r:id="rId6"/>
    <p:sldLayoutId id="2147483658" r:id="rId7"/>
    <p:sldLayoutId id="2147483663"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6"/>
          <p:cNvSpPr txBox="1">
            <a:spLocks noGrp="1"/>
          </p:cNvSpPr>
          <p:nvPr>
            <p:ph type="ctrTitle"/>
          </p:nvPr>
        </p:nvSpPr>
        <p:spPr>
          <a:xfrm>
            <a:off x="682765" y="1181117"/>
            <a:ext cx="4804797" cy="190717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500" b="0" dirty="0">
                <a:effectLst>
                  <a:outerShdw blurRad="38100" dist="38100" dir="2700000" algn="tl">
                    <a:srgbClr val="000000">
                      <a:alpha val="43137"/>
                    </a:srgbClr>
                  </a:outerShdw>
                </a:effectLst>
                <a:latin typeface="Poppins Medium"/>
                <a:ea typeface="Poppins Medium"/>
                <a:cs typeface="Poppins Medium"/>
                <a:sym typeface="Poppins Medium"/>
              </a:rPr>
              <a:t>FULL STACK </a:t>
            </a:r>
            <a:br>
              <a:rPr lang="en-US" sz="4500" b="0" dirty="0">
                <a:effectLst>
                  <a:outerShdw blurRad="38100" dist="38100" dir="2700000" algn="tl">
                    <a:srgbClr val="000000">
                      <a:alpha val="43137"/>
                    </a:srgbClr>
                  </a:outerShdw>
                </a:effectLst>
                <a:latin typeface="Poppins Medium"/>
                <a:ea typeface="Poppins Medium"/>
                <a:cs typeface="Poppins Medium"/>
                <a:sym typeface="Poppins Medium"/>
              </a:rPr>
            </a:br>
            <a:r>
              <a:rPr lang="en-US" sz="4500" b="0" dirty="0">
                <a:effectLst>
                  <a:outerShdw blurRad="38100" dist="38100" dir="2700000" algn="tl">
                    <a:srgbClr val="000000">
                      <a:alpha val="43137"/>
                    </a:srgbClr>
                  </a:outerShdw>
                </a:effectLst>
                <a:latin typeface="Poppins Medium"/>
                <a:ea typeface="Poppins Medium"/>
                <a:cs typeface="Poppins Medium"/>
                <a:sym typeface="Poppins Medium"/>
              </a:rPr>
              <a:t>DEVELOPMENT</a:t>
            </a:r>
            <a:endParaRPr sz="4500" b="0" dirty="0">
              <a:effectLst>
                <a:outerShdw blurRad="38100" dist="38100" dir="2700000" algn="tl">
                  <a:srgbClr val="000000">
                    <a:alpha val="43137"/>
                  </a:srgbClr>
                </a:outerShdw>
              </a:effectLst>
              <a:latin typeface="Poppins Medium"/>
              <a:ea typeface="Poppins Medium"/>
              <a:cs typeface="Poppins Medium"/>
              <a:sym typeface="Poppins Medium"/>
            </a:endParaRPr>
          </a:p>
        </p:txBody>
      </p:sp>
      <p:grpSp>
        <p:nvGrpSpPr>
          <p:cNvPr id="194" name="Google Shape;194;p26"/>
          <p:cNvGrpSpPr/>
          <p:nvPr/>
        </p:nvGrpSpPr>
        <p:grpSpPr>
          <a:xfrm>
            <a:off x="7406640" y="0"/>
            <a:ext cx="1763123" cy="2853109"/>
            <a:chOff x="7400700" y="0"/>
            <a:chExt cx="1747050" cy="2853109"/>
          </a:xfrm>
        </p:grpSpPr>
        <p:sp>
          <p:nvSpPr>
            <p:cNvPr id="195" name="Google Shape;195;p26"/>
            <p:cNvSpPr/>
            <p:nvPr/>
          </p:nvSpPr>
          <p:spPr>
            <a:xfrm rot="5400000">
              <a:off x="7402546" y="1107904"/>
              <a:ext cx="1743359" cy="1747050"/>
            </a:xfrm>
            <a:custGeom>
              <a:avLst/>
              <a:gdLst/>
              <a:ahLst/>
              <a:cxnLst/>
              <a:rect l="l" t="t" r="r" b="b"/>
              <a:pathLst>
                <a:path w="23818" h="23818" extrusionOk="0">
                  <a:moveTo>
                    <a:pt x="0" y="1"/>
                  </a:moveTo>
                  <a:lnTo>
                    <a:pt x="0" y="23817"/>
                  </a:lnTo>
                  <a:cubicBezTo>
                    <a:pt x="13155" y="23817"/>
                    <a:pt x="23817" y="13155"/>
                    <a:pt x="23817" y="1"/>
                  </a:cubicBezTo>
                  <a:close/>
                </a:path>
              </a:pathLst>
            </a:custGeom>
            <a:gradFill>
              <a:gsLst>
                <a:gs pos="0">
                  <a:srgbClr val="174B67">
                    <a:alpha val="34901"/>
                  </a:srgbClr>
                </a:gs>
                <a:gs pos="100000">
                  <a:srgbClr val="174B67">
                    <a:alpha val="588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rot="5400000">
              <a:off x="8036028" y="1107829"/>
              <a:ext cx="1109800" cy="1113645"/>
            </a:xfrm>
            <a:custGeom>
              <a:avLst/>
              <a:gdLst/>
              <a:ahLst/>
              <a:cxnLst/>
              <a:rect l="l" t="t" r="r" b="b"/>
              <a:pathLst>
                <a:path w="11909" h="11910" extrusionOk="0">
                  <a:moveTo>
                    <a:pt x="0" y="1"/>
                  </a:moveTo>
                  <a:lnTo>
                    <a:pt x="0" y="11909"/>
                  </a:lnTo>
                  <a:cubicBezTo>
                    <a:pt x="6581" y="11909"/>
                    <a:pt x="11909" y="6581"/>
                    <a:pt x="11909" y="1"/>
                  </a:cubicBezTo>
                  <a:close/>
                </a:path>
              </a:pathLst>
            </a:custGeom>
            <a:gradFill>
              <a:gsLst>
                <a:gs pos="0">
                  <a:srgbClr val="174B67">
                    <a:alpha val="14901"/>
                    <a:alpha val="15000"/>
                  </a:srgbClr>
                </a:gs>
                <a:gs pos="100000">
                  <a:srgbClr val="174B67">
                    <a:alpha val="30196"/>
                    <a:alpha val="1500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rot="5400000">
              <a:off x="8036028" y="-1922"/>
              <a:ext cx="1109800" cy="1113645"/>
            </a:xfrm>
            <a:custGeom>
              <a:avLst/>
              <a:gdLst/>
              <a:ahLst/>
              <a:cxnLst/>
              <a:rect l="l" t="t" r="r" b="b"/>
              <a:pathLst>
                <a:path w="11909" h="11910" extrusionOk="0">
                  <a:moveTo>
                    <a:pt x="0" y="1"/>
                  </a:moveTo>
                  <a:cubicBezTo>
                    <a:pt x="0" y="6581"/>
                    <a:pt x="5334" y="11909"/>
                    <a:pt x="11908" y="11909"/>
                  </a:cubicBezTo>
                  <a:lnTo>
                    <a:pt x="11908" y="1"/>
                  </a:lnTo>
                  <a:close/>
                </a:path>
              </a:pathLst>
            </a:custGeom>
            <a:gradFill>
              <a:gsLst>
                <a:gs pos="0">
                  <a:srgbClr val="293F5D">
                    <a:alpha val="20000"/>
                  </a:srgbClr>
                </a:gs>
                <a:gs pos="100000">
                  <a:srgbClr val="4B4F73">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AC5E2CA7-F5A8-2547-FA57-2D7DB5562146}"/>
              </a:ext>
            </a:extLst>
          </p:cNvPr>
          <p:cNvSpPr>
            <a:spLocks noGrp="1"/>
          </p:cNvSpPr>
          <p:nvPr>
            <p:ph type="subTitle" idx="1"/>
          </p:nvPr>
        </p:nvSpPr>
        <p:spPr>
          <a:xfrm>
            <a:off x="1190302" y="3556353"/>
            <a:ext cx="1805976" cy="325800"/>
          </a:xfrm>
          <a:prstGeom prst="roundRect">
            <a:avLst>
              <a:gd name="adj" fmla="val 50000"/>
            </a:avLst>
          </a:prstGeom>
        </p:spPr>
        <p:txBody>
          <a:bodyPr/>
          <a:lstStyle/>
          <a:p>
            <a:r>
              <a:rPr lang="en-IN" dirty="0"/>
              <a:t>GROUP – 11 (A)</a:t>
            </a:r>
            <a:endParaRPr lang="en-US" dirty="0"/>
          </a:p>
        </p:txBody>
      </p:sp>
      <p:grpSp>
        <p:nvGrpSpPr>
          <p:cNvPr id="2" name="Google Shape;9208;p60">
            <a:extLst>
              <a:ext uri="{FF2B5EF4-FFF2-40B4-BE49-F238E27FC236}">
                <a16:creationId xmlns:a16="http://schemas.microsoft.com/office/drawing/2014/main" id="{D9400866-9DC0-6735-9DE2-4FCFE7578930}"/>
              </a:ext>
            </a:extLst>
          </p:cNvPr>
          <p:cNvGrpSpPr/>
          <p:nvPr/>
        </p:nvGrpSpPr>
        <p:grpSpPr>
          <a:xfrm>
            <a:off x="5807178" y="1462430"/>
            <a:ext cx="1450624" cy="1643874"/>
            <a:chOff x="852385" y="1510916"/>
            <a:chExt cx="353145" cy="351998"/>
          </a:xfrm>
          <a:solidFill>
            <a:schemeClr val="tx1"/>
          </a:solidFill>
        </p:grpSpPr>
        <p:sp>
          <p:nvSpPr>
            <p:cNvPr id="12" name="Google Shape;9209;p60">
              <a:extLst>
                <a:ext uri="{FF2B5EF4-FFF2-40B4-BE49-F238E27FC236}">
                  <a16:creationId xmlns:a16="http://schemas.microsoft.com/office/drawing/2014/main" id="{40541967-6BC8-14B1-BBB7-BCAC57E00260}"/>
                </a:ext>
              </a:extLst>
            </p:cNvPr>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210;p60">
              <a:extLst>
                <a:ext uri="{FF2B5EF4-FFF2-40B4-BE49-F238E27FC236}">
                  <a16:creationId xmlns:a16="http://schemas.microsoft.com/office/drawing/2014/main" id="{74CDA0DD-D49E-E526-29C2-E012FF792E40}"/>
                </a:ext>
              </a:extLst>
            </p:cNvPr>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211;p60">
              <a:extLst>
                <a:ext uri="{FF2B5EF4-FFF2-40B4-BE49-F238E27FC236}">
                  <a16:creationId xmlns:a16="http://schemas.microsoft.com/office/drawing/2014/main" id="{4823B980-D688-157F-EE94-8E94A4ED47F0}"/>
                </a:ext>
              </a:extLst>
            </p:cNvPr>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635355C2-30DF-D4B4-CBC8-CE0845135CC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2CF62010-1EA8-AC27-7305-E2EE6EA948B7}"/>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D244609-78C5-E0AB-BE8B-9DCF449DD871}"/>
              </a:ext>
            </a:extLst>
          </p:cNvPr>
          <p:cNvSpPr txBox="1"/>
          <p:nvPr/>
        </p:nvSpPr>
        <p:spPr>
          <a:xfrm>
            <a:off x="2536314" y="139660"/>
            <a:ext cx="4071371" cy="369332"/>
          </a:xfrm>
          <a:prstGeom prst="rect">
            <a:avLst/>
          </a:prstGeom>
          <a:noFill/>
        </p:spPr>
        <p:txBody>
          <a:bodyPr wrap="square">
            <a:spAutoFit/>
          </a:bodyPr>
          <a:lstStyle/>
          <a:p>
            <a:r>
              <a:rPr lang="en-US" sz="1800" b="1" dirty="0">
                <a:solidFill>
                  <a:schemeClr val="tx2">
                    <a:lumMod val="50000"/>
                  </a:schemeClr>
                </a:solidFill>
                <a:latin typeface="Livvic" pitchFamily="2" charset="0"/>
              </a:rPr>
              <a:t>Dataset Table I : Overview</a:t>
            </a:r>
          </a:p>
        </p:txBody>
      </p:sp>
      <p:pic>
        <p:nvPicPr>
          <p:cNvPr id="8" name="Picture 7">
            <a:extLst>
              <a:ext uri="{FF2B5EF4-FFF2-40B4-BE49-F238E27FC236}">
                <a16:creationId xmlns:a16="http://schemas.microsoft.com/office/drawing/2014/main" id="{35F9130D-A227-B3D1-8713-165DC793F862}"/>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063690" y="686733"/>
            <a:ext cx="6659650" cy="4271320"/>
          </a:xfrm>
          <a:prstGeom prst="rect">
            <a:avLst/>
          </a:prstGeom>
        </p:spPr>
      </p:pic>
    </p:spTree>
    <p:extLst>
      <p:ext uri="{BB962C8B-B14F-4D97-AF65-F5344CB8AC3E}">
        <p14:creationId xmlns:p14="http://schemas.microsoft.com/office/powerpoint/2010/main" val="23666784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9"/>
          <p:cNvSpPr/>
          <p:nvPr/>
        </p:nvSpPr>
        <p:spPr>
          <a:xfrm>
            <a:off x="1008977" y="801600"/>
            <a:ext cx="2596200" cy="3540300"/>
          </a:xfrm>
          <a:prstGeom prst="round2SameRect">
            <a:avLst>
              <a:gd name="adj1" fmla="val 5000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txBox="1">
            <a:spLocks noGrp="1"/>
          </p:cNvSpPr>
          <p:nvPr>
            <p:ph type="title"/>
          </p:nvPr>
        </p:nvSpPr>
        <p:spPr>
          <a:xfrm>
            <a:off x="3756255" y="2238628"/>
            <a:ext cx="4798443" cy="8117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sz="4200" dirty="0"/>
              <a:t>Methodology</a:t>
            </a:r>
            <a:endParaRPr sz="4200" dirty="0"/>
          </a:p>
        </p:txBody>
      </p:sp>
      <p:sp>
        <p:nvSpPr>
          <p:cNvPr id="231" name="Google Shape;231;p29"/>
          <p:cNvSpPr txBox="1">
            <a:spLocks noGrp="1"/>
          </p:cNvSpPr>
          <p:nvPr>
            <p:ph type="title" idx="2"/>
          </p:nvPr>
        </p:nvSpPr>
        <p:spPr>
          <a:xfrm>
            <a:off x="1725672" y="2155800"/>
            <a:ext cx="1085067" cy="977400"/>
          </a:xfrm>
          <a:prstGeom prst="rect">
            <a:avLst/>
          </a:prstGeom>
          <a:solidFill>
            <a:schemeClr val="l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233" name="Google Shape;233;p29"/>
          <p:cNvSpPr/>
          <p:nvPr/>
        </p:nvSpPr>
        <p:spPr>
          <a:xfrm rot="-5400000">
            <a:off x="7763042" y="326808"/>
            <a:ext cx="878151" cy="224535"/>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FBF3ED">
                  <a:alpha val="30196"/>
                </a:srgbClr>
              </a:gs>
              <a:gs pos="100000">
                <a:srgbClr val="FBF3ED">
                  <a:alpha val="3921"/>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rot="-5400000">
            <a:off x="8410265" y="144464"/>
            <a:ext cx="878151" cy="589219"/>
          </a:xfrm>
          <a:custGeom>
            <a:avLst/>
            <a:gdLst/>
            <a:ahLst/>
            <a:cxnLst/>
            <a:rect l="l" t="t" r="r" b="b"/>
            <a:pathLst>
              <a:path w="47635" h="12463" extrusionOk="0">
                <a:moveTo>
                  <a:pt x="1" y="1"/>
                </a:moveTo>
                <a:lnTo>
                  <a:pt x="1" y="12463"/>
                </a:lnTo>
                <a:lnTo>
                  <a:pt x="47634" y="12463"/>
                </a:lnTo>
                <a:lnTo>
                  <a:pt x="47634" y="1"/>
                </a:lnTo>
                <a:close/>
              </a:path>
            </a:pathLst>
          </a:custGeom>
          <a:gradFill>
            <a:gsLst>
              <a:gs pos="0">
                <a:srgbClr val="FBF3ED">
                  <a:alpha val="30196"/>
                </a:srgbClr>
              </a:gs>
              <a:gs pos="100000">
                <a:srgbClr val="FBF3ED">
                  <a:alpha val="50196"/>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rot="-5400000">
            <a:off x="7995465" y="318918"/>
            <a:ext cx="878151" cy="24031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FBF3ED">
                  <a:alpha val="30196"/>
                </a:srgbClr>
              </a:gs>
              <a:gs pos="100000">
                <a:srgbClr val="FBF3ED">
                  <a:alpha val="3137"/>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49448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7D04A48B-6D87-C3B3-107C-188D328847CA}"/>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6E7D8149-E099-BB4C-4062-6BDF04A9EA97}"/>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AA114F6-A64E-44F4-D1FA-F0F440F69E97}"/>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Bite2Burn Backend Architecture</a:t>
            </a:r>
          </a:p>
        </p:txBody>
      </p:sp>
      <p:pic>
        <p:nvPicPr>
          <p:cNvPr id="3" name="Picture 2">
            <a:extLst>
              <a:ext uri="{FF2B5EF4-FFF2-40B4-BE49-F238E27FC236}">
                <a16:creationId xmlns:a16="http://schemas.microsoft.com/office/drawing/2014/main" id="{8A60CAB9-1839-0231-EE69-C4C32F990502}"/>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413402" y="1367444"/>
            <a:ext cx="8372302" cy="2618593"/>
          </a:xfrm>
          <a:prstGeom prst="rect">
            <a:avLst/>
          </a:prstGeom>
        </p:spPr>
      </p:pic>
    </p:spTree>
    <p:extLst>
      <p:ext uri="{BB962C8B-B14F-4D97-AF65-F5344CB8AC3E}">
        <p14:creationId xmlns:p14="http://schemas.microsoft.com/office/powerpoint/2010/main" val="414993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4" name="Rectangle 3">
            <a:extLst>
              <a:ext uri="{FF2B5EF4-FFF2-40B4-BE49-F238E27FC236}">
                <a16:creationId xmlns:a16="http://schemas.microsoft.com/office/drawing/2014/main" id="{6D3DCFE5-8C9B-D725-D14C-DE131C4FF1E8}"/>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61D08E9-E741-9F28-BECF-C8FBA970EF11}"/>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Bite2Burn Backend Architecture: A Detailed Report</a:t>
            </a:r>
          </a:p>
        </p:txBody>
      </p:sp>
      <p:sp>
        <p:nvSpPr>
          <p:cNvPr id="12" name="TextBox 11">
            <a:extLst>
              <a:ext uri="{FF2B5EF4-FFF2-40B4-BE49-F238E27FC236}">
                <a16:creationId xmlns:a16="http://schemas.microsoft.com/office/drawing/2014/main" id="{CAD02199-4BEB-1326-4ED6-F309482C69EB}"/>
              </a:ext>
            </a:extLst>
          </p:cNvPr>
          <p:cNvSpPr txBox="1"/>
          <p:nvPr/>
        </p:nvSpPr>
        <p:spPr>
          <a:xfrm>
            <a:off x="535478" y="796246"/>
            <a:ext cx="8073043" cy="3477875"/>
          </a:xfrm>
          <a:prstGeom prst="rect">
            <a:avLst/>
          </a:prstGeom>
          <a:noFill/>
        </p:spPr>
        <p:txBody>
          <a:bodyPr wrap="square">
            <a:spAutoFit/>
          </a:bodyPr>
          <a:lstStyle/>
          <a:p>
            <a:r>
              <a:rPr lang="en-US" sz="1200" dirty="0">
                <a:solidFill>
                  <a:schemeClr val="tx2">
                    <a:lumMod val="50000"/>
                  </a:schemeClr>
                </a:solidFill>
                <a:latin typeface="Livvic" pitchFamily="2" charset="0"/>
              </a:rPr>
              <a:t>The system leverages a combination of Large Language Models (LLMs), vector databases, and a Retrieval Augmented Generation (RAG) pipeline to provide accurate and efficient responses.</a:t>
            </a:r>
          </a:p>
          <a:p>
            <a:endParaRPr lang="en-US" sz="1200" dirty="0">
              <a:solidFill>
                <a:schemeClr val="tx2">
                  <a:lumMod val="50000"/>
                </a:schemeClr>
              </a:solidFill>
              <a:latin typeface="Livvic" pitchFamily="2" charset="0"/>
            </a:endParaRPr>
          </a:p>
          <a:p>
            <a:r>
              <a:rPr lang="en-US" b="1" dirty="0">
                <a:solidFill>
                  <a:schemeClr val="tx2">
                    <a:lumMod val="50000"/>
                  </a:schemeClr>
                </a:solidFill>
                <a:latin typeface="Livvic" pitchFamily="2" charset="0"/>
              </a:rPr>
              <a:t>I. Data Ingestion and Preprocessing:  </a:t>
            </a:r>
          </a:p>
          <a:p>
            <a:endParaRPr lang="en-US" b="1"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Input Data: </a:t>
            </a:r>
            <a:r>
              <a:rPr lang="en-US" sz="1200" dirty="0">
                <a:solidFill>
                  <a:schemeClr val="tx2">
                    <a:lumMod val="50000"/>
                  </a:schemeClr>
                </a:solidFill>
                <a:latin typeface="Livvic" pitchFamily="2" charset="0"/>
              </a:rPr>
              <a:t>The system begins with a semi-structured Indian food composition table PDF as input. This PDF contains nutritional information organized in tabular format.</a:t>
            </a:r>
          </a:p>
          <a:p>
            <a:pPr marL="171450" indent="-171450">
              <a:buFont typeface="Wingdings" panose="05000000000000000000" pitchFamily="2" charset="2"/>
              <a:buChar char="Ø"/>
            </a:pPr>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PDF Chunking</a:t>
            </a:r>
            <a:r>
              <a:rPr lang="en-US" sz="1200" dirty="0">
                <a:solidFill>
                  <a:schemeClr val="tx2">
                    <a:lumMod val="50000"/>
                  </a:schemeClr>
                </a:solidFill>
                <a:latin typeface="Livvic" pitchFamily="2" charset="0"/>
              </a:rPr>
              <a:t>: The initial step involves splitting the large PDF document into smaller, manageable text chunks. This improves processing efficiency and allows for parallel processing of individual chunks. </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Text and Table Extraction: </a:t>
            </a:r>
            <a:r>
              <a:rPr lang="en-US" sz="1200" dirty="0">
                <a:solidFill>
                  <a:schemeClr val="tx2">
                    <a:lumMod val="50000"/>
                  </a:schemeClr>
                </a:solidFill>
                <a:latin typeface="Livvic" pitchFamily="2" charset="0"/>
              </a:rPr>
              <a:t>The chunked data is then processed to identify and separate textual content from tabular data. This stage involves Optical Character Recognition (OCR) to convert scanned pages into searchable text, followed by YOLO algorithm to detect and delineate tables based on formatting cues (e.g., rows, columns, borders)</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Data Categorization: </a:t>
            </a:r>
            <a:r>
              <a:rPr lang="en-US" sz="1200" dirty="0">
                <a:solidFill>
                  <a:schemeClr val="tx2">
                    <a:lumMod val="50000"/>
                  </a:schemeClr>
                </a:solidFill>
                <a:latin typeface="Livvic" pitchFamily="2" charset="0"/>
              </a:rPr>
              <a:t>The extracted data is categorized into two streams: text chunks and tables. This separation is crucial because different processing methods will be applied to each.</a:t>
            </a:r>
          </a:p>
        </p:txBody>
      </p:sp>
      <p:pic>
        <p:nvPicPr>
          <p:cNvPr id="3" name="Picture 2">
            <a:extLst>
              <a:ext uri="{FF2B5EF4-FFF2-40B4-BE49-F238E27FC236}">
                <a16:creationId xmlns:a16="http://schemas.microsoft.com/office/drawing/2014/main" id="{FF4838AA-EA0D-AEE5-6C11-AEC20E68D217}"/>
              </a:ext>
            </a:extLst>
          </p:cNvPr>
          <p:cNvPicPr>
            <a:picLocks noChangeAspect="1"/>
          </p:cNvPicPr>
          <p:nvPr/>
        </p:nvPicPr>
        <p:blipFill>
          <a:blip r:embed="rId3"/>
          <a:stretch>
            <a:fillRect/>
          </a:stretch>
        </p:blipFill>
        <p:spPr>
          <a:xfrm>
            <a:off x="3769567" y="1356450"/>
            <a:ext cx="228670" cy="296974"/>
          </a:xfrm>
          <a:prstGeom prst="rect">
            <a:avLst/>
          </a:prstGeom>
        </p:spPr>
      </p:pic>
    </p:spTree>
    <p:extLst>
      <p:ext uri="{BB962C8B-B14F-4D97-AF65-F5344CB8AC3E}">
        <p14:creationId xmlns:p14="http://schemas.microsoft.com/office/powerpoint/2010/main" val="7848931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51F4B4C2-C702-B099-768F-4D975362BE9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24F9E49A-2E22-43A6-A193-803CE02127B0}"/>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47ABBE1-AB11-30E8-EC2A-5B6DDBA9C4A1}"/>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Bite2Burn Backend Architecture: A Detailed Report</a:t>
            </a:r>
          </a:p>
        </p:txBody>
      </p:sp>
      <p:sp>
        <p:nvSpPr>
          <p:cNvPr id="12" name="TextBox 11">
            <a:extLst>
              <a:ext uri="{FF2B5EF4-FFF2-40B4-BE49-F238E27FC236}">
                <a16:creationId xmlns:a16="http://schemas.microsoft.com/office/drawing/2014/main" id="{A1AE1D41-B277-9ADB-BDF9-0C99DC7528E4}"/>
              </a:ext>
            </a:extLst>
          </p:cNvPr>
          <p:cNvSpPr txBox="1"/>
          <p:nvPr/>
        </p:nvSpPr>
        <p:spPr>
          <a:xfrm>
            <a:off x="535478" y="796246"/>
            <a:ext cx="8073043" cy="3477875"/>
          </a:xfrm>
          <a:prstGeom prst="rect">
            <a:avLst/>
          </a:prstGeom>
          <a:noFill/>
        </p:spPr>
        <p:txBody>
          <a:bodyPr wrap="square">
            <a:spAutoFit/>
          </a:bodyPr>
          <a:lstStyle/>
          <a:p>
            <a:r>
              <a:rPr lang="en-US" b="1" dirty="0">
                <a:solidFill>
                  <a:schemeClr val="tx2">
                    <a:lumMod val="50000"/>
                  </a:schemeClr>
                </a:solidFill>
                <a:latin typeface="Livvic" pitchFamily="2" charset="0"/>
              </a:rPr>
              <a:t>II. Summary Generation: </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LLM Summarization: </a:t>
            </a:r>
            <a:r>
              <a:rPr lang="en-US" sz="1200" dirty="0">
                <a:solidFill>
                  <a:schemeClr val="tx2">
                    <a:lumMod val="50000"/>
                  </a:schemeClr>
                </a:solidFill>
                <a:latin typeface="Livvic" pitchFamily="2" charset="0"/>
              </a:rPr>
              <a:t>The Mistral 7B Instruct model (Hugging Face transformer model) is employed to generate summaries for both the extracted text chunks and tables. This process condenses the information, making it easier for subsequent stages to process. </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Summary Linking: </a:t>
            </a:r>
            <a:r>
              <a:rPr lang="en-US" sz="1200" dirty="0">
                <a:solidFill>
                  <a:schemeClr val="tx2">
                    <a:lumMod val="50000"/>
                  </a:schemeClr>
                </a:solidFill>
                <a:latin typeface="Livvic" pitchFamily="2" charset="0"/>
              </a:rPr>
              <a:t>The generated summaries are linked back to their corresponding raw text chunks and tables. This crucial step maintains the relationship between the original data and its condensed representation. A unique identifier system is likely in place to ensure proper mapping.</a:t>
            </a:r>
          </a:p>
          <a:p>
            <a:endParaRPr lang="en-US" sz="1200" dirty="0">
              <a:solidFill>
                <a:schemeClr val="tx2">
                  <a:lumMod val="50000"/>
                </a:schemeClr>
              </a:solidFill>
              <a:latin typeface="Livvic" pitchFamily="2" charset="0"/>
            </a:endParaRPr>
          </a:p>
          <a:p>
            <a:r>
              <a:rPr lang="en-US" b="1" dirty="0">
                <a:solidFill>
                  <a:schemeClr val="tx2">
                    <a:lumMod val="50000"/>
                  </a:schemeClr>
                </a:solidFill>
                <a:latin typeface="Livvic" pitchFamily="2" charset="0"/>
              </a:rPr>
              <a:t>III. Embedding and Vector Database Storage:</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Vector Embedding Generation: </a:t>
            </a:r>
            <a:r>
              <a:rPr lang="en-US" sz="1200" dirty="0">
                <a:solidFill>
                  <a:schemeClr val="tx2">
                    <a:lumMod val="50000"/>
                  </a:schemeClr>
                </a:solidFill>
                <a:latin typeface="Livvic" pitchFamily="2" charset="0"/>
              </a:rPr>
              <a:t>The raw text chunks, tables, and their corresponding summaries are converted into vector embeddings using the FastEmbed library. The dimensions of the generated vector embeddings is 384. </a:t>
            </a:r>
          </a:p>
          <a:p>
            <a:pPr marL="171450" indent="-171450">
              <a:buFont typeface="Wingdings" panose="05000000000000000000" pitchFamily="2" charset="2"/>
              <a:buChar char="Ø"/>
            </a:pPr>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ChromaDB Storage: </a:t>
            </a:r>
            <a:r>
              <a:rPr lang="en-US" sz="1200" dirty="0">
                <a:solidFill>
                  <a:schemeClr val="tx2">
                    <a:lumMod val="50000"/>
                  </a:schemeClr>
                </a:solidFill>
                <a:latin typeface="Livvic" pitchFamily="2" charset="0"/>
              </a:rPr>
              <a:t>The generated vector embeddings are stored in ChromaDB, a multi-vector retrieval database. This database allows  it allows us to store and retrieve multiple vector representations for a single data point</a:t>
            </a:r>
          </a:p>
        </p:txBody>
      </p:sp>
      <p:pic>
        <p:nvPicPr>
          <p:cNvPr id="3" name="Picture 2">
            <a:extLst>
              <a:ext uri="{FF2B5EF4-FFF2-40B4-BE49-F238E27FC236}">
                <a16:creationId xmlns:a16="http://schemas.microsoft.com/office/drawing/2014/main" id="{8A3F48E8-DB36-B374-75C5-9CF57B31F6BE}"/>
              </a:ext>
            </a:extLst>
          </p:cNvPr>
          <p:cNvPicPr>
            <a:picLocks noChangeAspect="1"/>
          </p:cNvPicPr>
          <p:nvPr/>
        </p:nvPicPr>
        <p:blipFill>
          <a:blip r:embed="rId3">
            <a:clrChange>
              <a:clrFrom>
                <a:srgbClr val="F7F7F7"/>
              </a:clrFrom>
              <a:clrTo>
                <a:srgbClr val="F7F7F7">
                  <a:alpha val="0"/>
                </a:srgbClr>
              </a:clrTo>
            </a:clrChange>
          </a:blip>
          <a:stretch>
            <a:fillRect/>
          </a:stretch>
        </p:blipFill>
        <p:spPr>
          <a:xfrm>
            <a:off x="2802915" y="796246"/>
            <a:ext cx="335925" cy="270339"/>
          </a:xfrm>
          <a:prstGeom prst="rect">
            <a:avLst/>
          </a:prstGeom>
        </p:spPr>
      </p:pic>
      <p:pic>
        <p:nvPicPr>
          <p:cNvPr id="6" name="Picture 5">
            <a:extLst>
              <a:ext uri="{FF2B5EF4-FFF2-40B4-BE49-F238E27FC236}">
                <a16:creationId xmlns:a16="http://schemas.microsoft.com/office/drawing/2014/main" id="{C25D000F-46BA-C509-4DDD-1057AA29083A}"/>
              </a:ext>
            </a:extLst>
          </p:cNvPr>
          <p:cNvPicPr>
            <a:picLocks noChangeAspect="1"/>
          </p:cNvPicPr>
          <p:nvPr/>
        </p:nvPicPr>
        <p:blipFill>
          <a:blip r:embed="rId4">
            <a:clrChange>
              <a:clrFrom>
                <a:srgbClr val="F7F7F7"/>
              </a:clrFrom>
              <a:clrTo>
                <a:srgbClr val="F7F7F7">
                  <a:alpha val="0"/>
                </a:srgbClr>
              </a:clrTo>
            </a:clrChange>
          </a:blip>
          <a:stretch>
            <a:fillRect/>
          </a:stretch>
        </p:blipFill>
        <p:spPr>
          <a:xfrm>
            <a:off x="4534678" y="2646396"/>
            <a:ext cx="380633" cy="325542"/>
          </a:xfrm>
          <a:prstGeom prst="rect">
            <a:avLst/>
          </a:prstGeom>
        </p:spPr>
      </p:pic>
    </p:spTree>
    <p:extLst>
      <p:ext uri="{BB962C8B-B14F-4D97-AF65-F5344CB8AC3E}">
        <p14:creationId xmlns:p14="http://schemas.microsoft.com/office/powerpoint/2010/main" val="30934253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348B20D8-D1B1-6B25-0E67-D5678DE688B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823407A-81A7-4685-66A4-44A72B16ED2E}"/>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1D600C0-C7B0-8B53-E32C-D92682EF6F66}"/>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Bite2Burn Backend Architecture: A Detailed Report</a:t>
            </a:r>
          </a:p>
        </p:txBody>
      </p:sp>
      <p:sp>
        <p:nvSpPr>
          <p:cNvPr id="12" name="TextBox 11">
            <a:extLst>
              <a:ext uri="{FF2B5EF4-FFF2-40B4-BE49-F238E27FC236}">
                <a16:creationId xmlns:a16="http://schemas.microsoft.com/office/drawing/2014/main" id="{D238AE9E-4A94-D7F7-5D16-BA684D9880A6}"/>
              </a:ext>
            </a:extLst>
          </p:cNvPr>
          <p:cNvSpPr txBox="1"/>
          <p:nvPr/>
        </p:nvSpPr>
        <p:spPr>
          <a:xfrm>
            <a:off x="481263" y="870892"/>
            <a:ext cx="8073043" cy="3293209"/>
          </a:xfrm>
          <a:prstGeom prst="rect">
            <a:avLst/>
          </a:prstGeom>
          <a:noFill/>
        </p:spPr>
        <p:txBody>
          <a:bodyPr wrap="square">
            <a:spAutoFit/>
          </a:bodyPr>
          <a:lstStyle/>
          <a:p>
            <a:r>
              <a:rPr lang="en-US" b="1" dirty="0">
                <a:solidFill>
                  <a:schemeClr val="tx2">
                    <a:lumMod val="50000"/>
                  </a:schemeClr>
                </a:solidFill>
                <a:latin typeface="Livvic" pitchFamily="2" charset="0"/>
              </a:rPr>
              <a:t>IV. Query Processing and Answer Generation: </a:t>
            </a:r>
          </a:p>
          <a:p>
            <a:endParaRPr lang="en-US" b="1" dirty="0">
              <a:solidFill>
                <a:schemeClr val="tx2">
                  <a:lumMod val="50000"/>
                </a:schemeClr>
              </a:solidFill>
              <a:latin typeface="Livvic" pitchFamily="2" charset="0"/>
            </a:endParaRP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Query Embedding: </a:t>
            </a:r>
            <a:r>
              <a:rPr lang="en-US" sz="1200" dirty="0">
                <a:solidFill>
                  <a:schemeClr val="tx2">
                    <a:lumMod val="50000"/>
                  </a:schemeClr>
                </a:solidFill>
                <a:latin typeface="Livvic" pitchFamily="2" charset="0"/>
              </a:rPr>
              <a:t>When a user submits a query, it's first converted into a vector embedding using the same FastEmbed library used in the previous step, ensuring consistent representation.</a:t>
            </a:r>
          </a:p>
          <a:p>
            <a:pPr marL="171450" indent="-171450">
              <a:buFont typeface="Wingdings" panose="05000000000000000000" pitchFamily="2" charset="2"/>
              <a:buChar char="Ø"/>
            </a:pPr>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Similarity Search: </a:t>
            </a:r>
            <a:r>
              <a:rPr lang="en-US" sz="1200" dirty="0">
                <a:solidFill>
                  <a:schemeClr val="tx2">
                    <a:lumMod val="50000"/>
                  </a:schemeClr>
                </a:solidFill>
                <a:latin typeface="Livvic" pitchFamily="2" charset="0"/>
              </a:rPr>
              <a:t>The query embedding is compared against the vector embeddings stored in ChromaDB. The database efficiently returns the most similar embeddings (i.e., the text chunks, tables, and summaries that are most relevant to the query) based on calculated similarity scores (cosine similarity). This is the core of the RAG pipeline.</a:t>
            </a:r>
          </a:p>
          <a:p>
            <a:pPr marL="171450" indent="-171450">
              <a:buFont typeface="Wingdings" panose="05000000000000000000" pitchFamily="2" charset="2"/>
              <a:buChar char="Ø"/>
            </a:pPr>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Context Retrieval: </a:t>
            </a:r>
            <a:r>
              <a:rPr lang="en-US" sz="1200" dirty="0">
                <a:solidFill>
                  <a:schemeClr val="tx2">
                    <a:lumMod val="50000"/>
                  </a:schemeClr>
                </a:solidFill>
                <a:latin typeface="Livvic" pitchFamily="2" charset="0"/>
              </a:rPr>
              <a:t>The top-scoring embeddings (along with their associated raw text and tables) are retrieved and provided as context to the next stage. </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Llama 3.1 Response Generation: </a:t>
            </a:r>
            <a:r>
              <a:rPr lang="en-US" sz="1200" dirty="0">
                <a:solidFill>
                  <a:schemeClr val="tx2">
                    <a:lumMod val="50000"/>
                  </a:schemeClr>
                </a:solidFill>
                <a:latin typeface="Livvic" pitchFamily="2" charset="0"/>
              </a:rPr>
              <a:t>Finally, the retrieved context is passed to the Llama 3.1 LLM (another Hugging Face model) to generate a concise and accurate answer to the user's query. The LLM uses the contextual information to formulate a coherent and informative response.</a:t>
            </a:r>
          </a:p>
        </p:txBody>
      </p:sp>
      <p:pic>
        <p:nvPicPr>
          <p:cNvPr id="3" name="Picture 2">
            <a:extLst>
              <a:ext uri="{FF2B5EF4-FFF2-40B4-BE49-F238E27FC236}">
                <a16:creationId xmlns:a16="http://schemas.microsoft.com/office/drawing/2014/main" id="{C0685A68-D2BD-DC4E-A9FD-31EFCEF1D352}"/>
              </a:ext>
            </a:extLst>
          </p:cNvPr>
          <p:cNvPicPr>
            <a:picLocks noChangeAspect="1"/>
          </p:cNvPicPr>
          <p:nvPr/>
        </p:nvPicPr>
        <p:blipFill>
          <a:blip r:embed="rId3">
            <a:clrChange>
              <a:clrFrom>
                <a:srgbClr val="F4F4F2"/>
              </a:clrFrom>
              <a:clrTo>
                <a:srgbClr val="F4F4F2">
                  <a:alpha val="0"/>
                </a:srgbClr>
              </a:clrTo>
            </a:clrChange>
          </a:blip>
          <a:stretch>
            <a:fillRect/>
          </a:stretch>
        </p:blipFill>
        <p:spPr>
          <a:xfrm>
            <a:off x="4517784" y="900750"/>
            <a:ext cx="571590" cy="266742"/>
          </a:xfrm>
          <a:prstGeom prst="rect">
            <a:avLst/>
          </a:prstGeom>
        </p:spPr>
      </p:pic>
    </p:spTree>
    <p:extLst>
      <p:ext uri="{BB962C8B-B14F-4D97-AF65-F5344CB8AC3E}">
        <p14:creationId xmlns:p14="http://schemas.microsoft.com/office/powerpoint/2010/main" val="3530276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4" name="Rectangle 3">
            <a:extLst>
              <a:ext uri="{FF2B5EF4-FFF2-40B4-BE49-F238E27FC236}">
                <a16:creationId xmlns:a16="http://schemas.microsoft.com/office/drawing/2014/main" id="{6D3DCFE5-8C9B-D725-D14C-DE131C4FF1E8}"/>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241;p30">
            <a:extLst>
              <a:ext uri="{FF2B5EF4-FFF2-40B4-BE49-F238E27FC236}">
                <a16:creationId xmlns:a16="http://schemas.microsoft.com/office/drawing/2014/main" id="{78397ABF-93C0-5C0C-3B1B-51918EA5B9D1}"/>
              </a:ext>
            </a:extLst>
          </p:cNvPr>
          <p:cNvSpPr txBox="1">
            <a:spLocks/>
          </p:cNvSpPr>
          <p:nvPr/>
        </p:nvSpPr>
        <p:spPr>
          <a:xfrm>
            <a:off x="3102496" y="346159"/>
            <a:ext cx="2939007" cy="410971"/>
          </a:xfrm>
          <a:prstGeom prst="round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Livvic"/>
              <a:buNone/>
              <a:defRPr sz="1400" b="0" i="0" u="none" strike="noStrike" cap="none">
                <a:solidFill>
                  <a:schemeClr val="dk1"/>
                </a:solidFill>
                <a:latin typeface="Livvic"/>
                <a:ea typeface="Livvic"/>
                <a:cs typeface="Livvic"/>
                <a:sym typeface="Livvic"/>
              </a:defRPr>
            </a:lvl1pPr>
            <a:lvl2pPr marL="914400" marR="0" lvl="1"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2pPr>
            <a:lvl3pPr marL="1371600" marR="0" lvl="2"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3pPr>
            <a:lvl4pPr marL="1828800" marR="0" lvl="3"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4pPr>
            <a:lvl5pPr marL="2286000" marR="0" lvl="4"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5pPr>
            <a:lvl6pPr marL="2743200" marR="0" lvl="5"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6pPr>
            <a:lvl7pPr marL="3200400" marR="0" lvl="6"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7pPr>
            <a:lvl8pPr marL="3657600" marR="0" lvl="7"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8pPr>
            <a:lvl9pPr marL="4114800" marR="0" lvl="8"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9pPr>
          </a:lstStyle>
          <a:p>
            <a:pPr marL="0" indent="0" algn="ctr">
              <a:buClr>
                <a:schemeClr val="dk1"/>
              </a:buClr>
              <a:buSzPts val="1100"/>
              <a:buFont typeface="Arial"/>
              <a:buNone/>
            </a:pPr>
            <a:r>
              <a:rPr lang="en-US" sz="2000" b="1" dirty="0"/>
              <a:t>Technology Stack </a:t>
            </a:r>
          </a:p>
        </p:txBody>
      </p:sp>
      <p:sp>
        <p:nvSpPr>
          <p:cNvPr id="2" name="TextBox 1">
            <a:extLst>
              <a:ext uri="{FF2B5EF4-FFF2-40B4-BE49-F238E27FC236}">
                <a16:creationId xmlns:a16="http://schemas.microsoft.com/office/drawing/2014/main" id="{C77F5C6C-824C-08EC-9507-BADA24C4A2E0}"/>
              </a:ext>
            </a:extLst>
          </p:cNvPr>
          <p:cNvSpPr txBox="1"/>
          <p:nvPr/>
        </p:nvSpPr>
        <p:spPr>
          <a:xfrm>
            <a:off x="535477" y="1154716"/>
            <a:ext cx="8073043" cy="3231654"/>
          </a:xfrm>
          <a:prstGeom prst="rect">
            <a:avLst/>
          </a:prstGeom>
          <a:noFill/>
        </p:spPr>
        <p:txBody>
          <a:bodyPr wrap="square">
            <a:spAutoFit/>
          </a:bodyPr>
          <a:lstStyle/>
          <a:p>
            <a:r>
              <a:rPr lang="en-US" sz="1200" dirty="0">
                <a:solidFill>
                  <a:schemeClr val="tx2">
                    <a:lumMod val="50000"/>
                  </a:schemeClr>
                </a:solidFill>
                <a:latin typeface="Livvic" pitchFamily="2" charset="0"/>
              </a:rPr>
              <a:t> </a:t>
            </a:r>
            <a:r>
              <a:rPr lang="en-US" sz="1200" b="1" dirty="0">
                <a:solidFill>
                  <a:schemeClr val="tx2">
                    <a:lumMod val="50000"/>
                  </a:schemeClr>
                </a:solidFill>
                <a:latin typeface="Livvic" pitchFamily="2" charset="0"/>
              </a:rPr>
              <a:t>I. Large Language Models (LLMs):</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Mistral 7B Instruct </a:t>
            </a:r>
            <a:r>
              <a:rPr lang="en-US" sz="1200" dirty="0">
                <a:solidFill>
                  <a:schemeClr val="tx2">
                    <a:lumMod val="50000"/>
                  </a:schemeClr>
                </a:solidFill>
                <a:latin typeface="Livvic" pitchFamily="2" charset="0"/>
              </a:rPr>
              <a:t>(Hugging Face): This powerful LLM is used for generating concise and informative summaries of both textual and tabular nutritional data extracted from the input PDFs. Its instruction-following capabilities ensure high-quality summaries tailored to the context.</a:t>
            </a:r>
          </a:p>
          <a:p>
            <a:pPr marL="171450" indent="-171450">
              <a:buFont typeface="Wingdings" panose="05000000000000000000" pitchFamily="2" charset="2"/>
              <a:buChar char="Ø"/>
            </a:pPr>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Llama 3.1 </a:t>
            </a:r>
            <a:r>
              <a:rPr lang="en-US" sz="1200" dirty="0">
                <a:solidFill>
                  <a:schemeClr val="tx2">
                    <a:lumMod val="50000"/>
                  </a:schemeClr>
                </a:solidFill>
                <a:latin typeface="Livvic" pitchFamily="2" charset="0"/>
              </a:rPr>
              <a:t>(ollama): This LLM serves as the core of the question-answering system. It takes the user's query and the retrieved context (raw text, tables, and summaries) to formulate accurate and comprehensive answers. The choice of Llama 3.1 likely reflects its strengths in generating natural and informative text.</a:t>
            </a:r>
          </a:p>
          <a:p>
            <a:endParaRPr lang="en-US" sz="1200" dirty="0">
              <a:solidFill>
                <a:schemeClr val="tx2">
                  <a:lumMod val="50000"/>
                </a:schemeClr>
              </a:solidFill>
              <a:latin typeface="Livvic" pitchFamily="2" charset="0"/>
            </a:endParaRPr>
          </a:p>
          <a:p>
            <a:endParaRPr lang="en-US" sz="1200" dirty="0">
              <a:solidFill>
                <a:schemeClr val="tx2">
                  <a:lumMod val="50000"/>
                </a:schemeClr>
              </a:solidFill>
              <a:latin typeface="Livvic" pitchFamily="2" charset="0"/>
            </a:endParaRPr>
          </a:p>
          <a:p>
            <a:r>
              <a:rPr lang="en-US" sz="1200" b="1" dirty="0">
                <a:solidFill>
                  <a:schemeClr val="tx2">
                    <a:lumMod val="50000"/>
                  </a:schemeClr>
                </a:solidFill>
                <a:latin typeface="Livvic" pitchFamily="2" charset="0"/>
              </a:rPr>
              <a:t>II. Vector Database:</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ChromaDB: </a:t>
            </a:r>
            <a:r>
              <a:rPr lang="en-US" sz="1200" dirty="0">
                <a:solidFill>
                  <a:schemeClr val="tx2">
                    <a:lumMod val="50000"/>
                  </a:schemeClr>
                </a:solidFill>
                <a:latin typeface="Livvic" pitchFamily="2" charset="0"/>
              </a:rPr>
              <a:t>This is a crucial component for efficient similarity search. ChromaDB stores the vector embeddings generated from the nutritional data, enabling rapid retrieval of the most relevant context for each user query. We chose ChromaDB as it is a  scalable and performant vector database suited for the application's needs.</a:t>
            </a:r>
          </a:p>
          <a:p>
            <a:endParaRPr lang="en-US" sz="1200" dirty="0">
              <a:solidFill>
                <a:schemeClr val="tx2">
                  <a:lumMod val="50000"/>
                </a:schemeClr>
              </a:solidFill>
              <a:latin typeface="Livvic" pitchFamily="2" charset="0"/>
            </a:endParaRPr>
          </a:p>
        </p:txBody>
      </p:sp>
    </p:spTree>
    <p:extLst>
      <p:ext uri="{BB962C8B-B14F-4D97-AF65-F5344CB8AC3E}">
        <p14:creationId xmlns:p14="http://schemas.microsoft.com/office/powerpoint/2010/main" val="13666722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1106C7AD-B3EF-FE48-9E54-2A4002CE174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AD2180D5-C758-5E78-157E-131BDE60496F}"/>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241;p30">
            <a:extLst>
              <a:ext uri="{FF2B5EF4-FFF2-40B4-BE49-F238E27FC236}">
                <a16:creationId xmlns:a16="http://schemas.microsoft.com/office/drawing/2014/main" id="{A939B143-49D1-A53D-D02B-045A41E54F71}"/>
              </a:ext>
            </a:extLst>
          </p:cNvPr>
          <p:cNvSpPr txBox="1">
            <a:spLocks/>
          </p:cNvSpPr>
          <p:nvPr/>
        </p:nvSpPr>
        <p:spPr>
          <a:xfrm>
            <a:off x="3102496" y="346159"/>
            <a:ext cx="2939007" cy="410971"/>
          </a:xfrm>
          <a:prstGeom prst="round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Livvic"/>
              <a:buNone/>
              <a:defRPr sz="1400" b="0" i="0" u="none" strike="noStrike" cap="none">
                <a:solidFill>
                  <a:schemeClr val="dk1"/>
                </a:solidFill>
                <a:latin typeface="Livvic"/>
                <a:ea typeface="Livvic"/>
                <a:cs typeface="Livvic"/>
                <a:sym typeface="Livvic"/>
              </a:defRPr>
            </a:lvl1pPr>
            <a:lvl2pPr marL="914400" marR="0" lvl="1"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2pPr>
            <a:lvl3pPr marL="1371600" marR="0" lvl="2"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3pPr>
            <a:lvl4pPr marL="1828800" marR="0" lvl="3"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4pPr>
            <a:lvl5pPr marL="2286000" marR="0" lvl="4"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5pPr>
            <a:lvl6pPr marL="2743200" marR="0" lvl="5"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6pPr>
            <a:lvl7pPr marL="3200400" marR="0" lvl="6"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7pPr>
            <a:lvl8pPr marL="3657600" marR="0" lvl="7"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8pPr>
            <a:lvl9pPr marL="4114800" marR="0" lvl="8"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9pPr>
          </a:lstStyle>
          <a:p>
            <a:pPr marL="0" indent="0" algn="ctr">
              <a:buClr>
                <a:schemeClr val="dk1"/>
              </a:buClr>
              <a:buSzPts val="1100"/>
              <a:buFont typeface="Arial"/>
              <a:buNone/>
            </a:pPr>
            <a:r>
              <a:rPr lang="en-US" sz="2000" b="1" dirty="0"/>
              <a:t>Technology Stack </a:t>
            </a:r>
          </a:p>
        </p:txBody>
      </p:sp>
      <p:sp>
        <p:nvSpPr>
          <p:cNvPr id="6" name="TextBox 5">
            <a:extLst>
              <a:ext uri="{FF2B5EF4-FFF2-40B4-BE49-F238E27FC236}">
                <a16:creationId xmlns:a16="http://schemas.microsoft.com/office/drawing/2014/main" id="{67478B39-5245-C46F-3A85-9FE26C8E1928}"/>
              </a:ext>
            </a:extLst>
          </p:cNvPr>
          <p:cNvSpPr txBox="1"/>
          <p:nvPr/>
        </p:nvSpPr>
        <p:spPr>
          <a:xfrm>
            <a:off x="435787" y="1062383"/>
            <a:ext cx="8073043" cy="3323987"/>
          </a:xfrm>
          <a:prstGeom prst="rect">
            <a:avLst/>
          </a:prstGeom>
          <a:noFill/>
        </p:spPr>
        <p:txBody>
          <a:bodyPr wrap="square">
            <a:spAutoFit/>
          </a:bodyPr>
          <a:lstStyle/>
          <a:p>
            <a:r>
              <a:rPr lang="en-US" b="1" dirty="0">
                <a:solidFill>
                  <a:schemeClr val="tx2">
                    <a:lumMod val="50000"/>
                  </a:schemeClr>
                </a:solidFill>
                <a:latin typeface="Livvic" pitchFamily="2" charset="0"/>
              </a:rPr>
              <a:t>III. Embedding Generation:</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FastEmbed: </a:t>
            </a:r>
            <a:r>
              <a:rPr lang="en-US" sz="1200" dirty="0">
                <a:solidFill>
                  <a:schemeClr val="tx2">
                    <a:lumMod val="50000"/>
                  </a:schemeClr>
                </a:solidFill>
                <a:latin typeface="Livvic" pitchFamily="2" charset="0"/>
              </a:rPr>
              <a:t>This library is responsible for converting the raw textual and tabular data (along with generated summaries) into vector embeddings. FastEmbed's efficiency is critical for timely processing of large datasets.</a:t>
            </a:r>
          </a:p>
          <a:p>
            <a:endParaRPr lang="en-US" sz="1200" dirty="0">
              <a:solidFill>
                <a:schemeClr val="tx2">
                  <a:lumMod val="50000"/>
                </a:schemeClr>
              </a:solidFill>
              <a:latin typeface="Livvic" pitchFamily="2" charset="0"/>
            </a:endParaRPr>
          </a:p>
          <a:p>
            <a:endParaRPr lang="en-US" sz="1200" dirty="0">
              <a:solidFill>
                <a:schemeClr val="tx2">
                  <a:lumMod val="50000"/>
                </a:schemeClr>
              </a:solidFill>
              <a:latin typeface="Livvic" pitchFamily="2" charset="0"/>
            </a:endParaRPr>
          </a:p>
          <a:p>
            <a:r>
              <a:rPr lang="en-US" b="1" dirty="0">
                <a:solidFill>
                  <a:schemeClr val="tx2">
                    <a:lumMod val="50000"/>
                  </a:schemeClr>
                </a:solidFill>
                <a:latin typeface="Livvic" pitchFamily="2" charset="0"/>
              </a:rPr>
              <a:t>IV. Document Processing:</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Unstructured: </a:t>
            </a:r>
            <a:r>
              <a:rPr lang="en-US" sz="1200" dirty="0">
                <a:solidFill>
                  <a:schemeClr val="tx2">
                    <a:lumMod val="50000"/>
                  </a:schemeClr>
                </a:solidFill>
                <a:latin typeface="Livvic" pitchFamily="2" charset="0"/>
              </a:rPr>
              <a:t>This library plays a key role in handling the initial semi-structured data (the nutritional PDFs). Unstructured is used for the extraction of both textual content and tabular data from the input PDFs. This choice reflects the need for a robust library capable of handling variations in PDF formatting.</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endParaRPr lang="en-US" sz="1200" dirty="0">
              <a:solidFill>
                <a:schemeClr val="tx2">
                  <a:lumMod val="50000"/>
                </a:schemeClr>
              </a:solidFill>
              <a:latin typeface="Livvic" pitchFamily="2" charset="0"/>
            </a:endParaRPr>
          </a:p>
          <a:p>
            <a:r>
              <a:rPr lang="en-US" b="1" dirty="0">
                <a:solidFill>
                  <a:schemeClr val="tx2">
                    <a:lumMod val="50000"/>
                  </a:schemeClr>
                </a:solidFill>
                <a:latin typeface="Livvic" pitchFamily="2" charset="0"/>
              </a:rPr>
              <a:t>V. Programming Language:</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Python: </a:t>
            </a:r>
            <a:r>
              <a:rPr lang="en-US" sz="1200" dirty="0">
                <a:solidFill>
                  <a:schemeClr val="tx2">
                    <a:lumMod val="50000"/>
                  </a:schemeClr>
                </a:solidFill>
                <a:latin typeface="Livvic" pitchFamily="2" charset="0"/>
              </a:rPr>
              <a:t>Python is the selected programming language for this project. This choice is common for machine learning projects due to the extensive availability of libraries like LangChain, Unstructured, and FastEmbed.</a:t>
            </a:r>
          </a:p>
        </p:txBody>
      </p:sp>
    </p:spTree>
    <p:extLst>
      <p:ext uri="{BB962C8B-B14F-4D97-AF65-F5344CB8AC3E}">
        <p14:creationId xmlns:p14="http://schemas.microsoft.com/office/powerpoint/2010/main" val="14204900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3C4F0CEF-90F6-777B-E509-BA487926366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97632AF-A023-078F-D047-A3A4455B79F4}"/>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7A5A8E2B-E72E-ECC3-52B1-4F53E0400FC6}"/>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Bite2Burn Frontend: Architecture Report</a:t>
            </a:r>
          </a:p>
        </p:txBody>
      </p:sp>
      <p:sp>
        <p:nvSpPr>
          <p:cNvPr id="12" name="TextBox 11">
            <a:extLst>
              <a:ext uri="{FF2B5EF4-FFF2-40B4-BE49-F238E27FC236}">
                <a16:creationId xmlns:a16="http://schemas.microsoft.com/office/drawing/2014/main" id="{30953CCE-239F-3016-142B-8409B225564D}"/>
              </a:ext>
            </a:extLst>
          </p:cNvPr>
          <p:cNvSpPr txBox="1"/>
          <p:nvPr/>
        </p:nvSpPr>
        <p:spPr>
          <a:xfrm>
            <a:off x="435787" y="780857"/>
            <a:ext cx="8073043" cy="3477875"/>
          </a:xfrm>
          <a:prstGeom prst="rect">
            <a:avLst/>
          </a:prstGeom>
          <a:noFill/>
        </p:spPr>
        <p:txBody>
          <a:bodyPr wrap="square">
            <a:spAutoFit/>
          </a:bodyPr>
          <a:lstStyle/>
          <a:p>
            <a:r>
              <a:rPr lang="en-US" b="1" dirty="0">
                <a:solidFill>
                  <a:schemeClr val="tx2">
                    <a:lumMod val="50000"/>
                  </a:schemeClr>
                </a:solidFill>
                <a:latin typeface="Livvic" pitchFamily="2" charset="0"/>
              </a:rPr>
              <a:t>I. Overall Structure:</a:t>
            </a:r>
          </a:p>
          <a:p>
            <a:endParaRPr lang="en-US" dirty="0">
              <a:solidFill>
                <a:schemeClr val="tx2">
                  <a:lumMod val="50000"/>
                </a:schemeClr>
              </a:solidFill>
              <a:latin typeface="Livvic" pitchFamily="2" charset="0"/>
            </a:endParaRPr>
          </a:p>
          <a:p>
            <a:r>
              <a:rPr lang="en-US" sz="1200" dirty="0">
                <a:solidFill>
                  <a:schemeClr val="tx2">
                    <a:lumMod val="50000"/>
                  </a:schemeClr>
                </a:solidFill>
                <a:latin typeface="Livvic" pitchFamily="2" charset="0"/>
              </a:rPr>
              <a:t>The frontend is structured as a single-page application (SPA) built with React. This approach ensures a smooth and responsive user experience. The application is divided into several key components:</a:t>
            </a:r>
          </a:p>
          <a:p>
            <a:endParaRPr lang="en-US" sz="1200" dirty="0">
              <a:solidFill>
                <a:schemeClr val="tx2">
                  <a:lumMod val="50000"/>
                </a:schemeClr>
              </a:solidFill>
              <a:latin typeface="Livvic" pitchFamily="2" charset="0"/>
            </a:endParaRPr>
          </a:p>
          <a:p>
            <a:pPr marL="285750" indent="-285750">
              <a:buFont typeface="Wingdings" panose="05000000000000000000" pitchFamily="2" charset="2"/>
              <a:buChar char="Ø"/>
            </a:pPr>
            <a:r>
              <a:rPr lang="en-US" sz="1200" b="1" dirty="0">
                <a:solidFill>
                  <a:schemeClr val="tx2">
                    <a:lumMod val="50000"/>
                  </a:schemeClr>
                </a:solidFill>
                <a:latin typeface="Livvic" pitchFamily="2" charset="0"/>
              </a:rPr>
              <a:t>Navigation Bar: </a:t>
            </a:r>
            <a:r>
              <a:rPr lang="en-US" sz="1200" dirty="0">
                <a:solidFill>
                  <a:schemeClr val="tx2">
                    <a:lumMod val="50000"/>
                  </a:schemeClr>
                </a:solidFill>
                <a:latin typeface="Livvic" pitchFamily="2" charset="0"/>
              </a:rPr>
              <a:t>A fixed top navigation bar provides access to core functionalities: Calorie Calculator, Steps2Calories calculator, and a chat interface for interaction with the AI-powered nutrition guide. </a:t>
            </a:r>
          </a:p>
          <a:p>
            <a:pPr marL="285750" indent="-285750">
              <a:buFont typeface="Wingdings" panose="05000000000000000000" pitchFamily="2" charset="2"/>
              <a:buChar char="Ø"/>
            </a:pPr>
            <a:endParaRPr lang="en-US" sz="1200" dirty="0">
              <a:solidFill>
                <a:schemeClr val="tx2">
                  <a:lumMod val="50000"/>
                </a:schemeClr>
              </a:solidFill>
              <a:latin typeface="Livvic" pitchFamily="2" charset="0"/>
            </a:endParaRPr>
          </a:p>
          <a:p>
            <a:pPr marL="285750" indent="-285750">
              <a:buFont typeface="Wingdings" panose="05000000000000000000" pitchFamily="2" charset="2"/>
              <a:buChar char="Ø"/>
            </a:pPr>
            <a:r>
              <a:rPr lang="en-US" sz="1200" b="1" dirty="0">
                <a:solidFill>
                  <a:schemeClr val="tx2">
                    <a:lumMod val="50000"/>
                  </a:schemeClr>
                </a:solidFill>
                <a:latin typeface="Livvic" pitchFamily="2" charset="0"/>
              </a:rPr>
              <a:t>Chat Interface: </a:t>
            </a:r>
            <a:r>
              <a:rPr lang="en-US" sz="1200" dirty="0">
                <a:solidFill>
                  <a:schemeClr val="tx2">
                    <a:lumMod val="50000"/>
                  </a:schemeClr>
                </a:solidFill>
                <a:latin typeface="Livvic" pitchFamily="2" charset="0"/>
              </a:rPr>
              <a:t>The central component of the application is the chat interface, where users can interact with the AI using natural language. It displays the conversation history, offers suggestions, and shows a loading indicator during query processing. </a:t>
            </a:r>
          </a:p>
          <a:p>
            <a:pPr marL="285750" indent="-285750">
              <a:buFont typeface="Wingdings" panose="05000000000000000000" pitchFamily="2" charset="2"/>
              <a:buChar char="Ø"/>
            </a:pPr>
            <a:endParaRPr lang="en-US" sz="1200" dirty="0">
              <a:solidFill>
                <a:schemeClr val="tx2">
                  <a:lumMod val="50000"/>
                </a:schemeClr>
              </a:solidFill>
              <a:latin typeface="Livvic" pitchFamily="2" charset="0"/>
            </a:endParaRPr>
          </a:p>
          <a:p>
            <a:pPr marL="285750" indent="-285750">
              <a:buFont typeface="Wingdings" panose="05000000000000000000" pitchFamily="2" charset="2"/>
              <a:buChar char="Ø"/>
            </a:pPr>
            <a:r>
              <a:rPr lang="en-US" sz="1200" b="1" dirty="0">
                <a:solidFill>
                  <a:schemeClr val="tx2">
                    <a:lumMod val="50000"/>
                  </a:schemeClr>
                </a:solidFill>
                <a:latin typeface="Livvic" pitchFamily="2" charset="0"/>
              </a:rPr>
              <a:t>Calorie Calculator: </a:t>
            </a:r>
            <a:r>
              <a:rPr lang="en-US" sz="1200" dirty="0">
                <a:solidFill>
                  <a:schemeClr val="tx2">
                    <a:lumMod val="50000"/>
                  </a:schemeClr>
                </a:solidFill>
                <a:latin typeface="Livvic" pitchFamily="2" charset="0"/>
              </a:rPr>
              <a:t>This component provides a dedicated tool for users to calculate their daily calorie needs based on demographic information (age, sex, height, weight) and activity levels. </a:t>
            </a:r>
          </a:p>
          <a:p>
            <a:endParaRPr lang="en-US" sz="1200" dirty="0">
              <a:solidFill>
                <a:schemeClr val="tx2">
                  <a:lumMod val="50000"/>
                </a:schemeClr>
              </a:solidFill>
              <a:latin typeface="Livvic" pitchFamily="2" charset="0"/>
            </a:endParaRPr>
          </a:p>
          <a:p>
            <a:pPr marL="285750" indent="-285750">
              <a:buFont typeface="Wingdings" panose="05000000000000000000" pitchFamily="2" charset="2"/>
              <a:buChar char="Ø"/>
            </a:pPr>
            <a:r>
              <a:rPr lang="en-US" sz="1200" b="1" dirty="0">
                <a:solidFill>
                  <a:schemeClr val="tx2">
                    <a:lumMod val="50000"/>
                  </a:schemeClr>
                </a:solidFill>
                <a:latin typeface="Livvic" pitchFamily="2" charset="0"/>
              </a:rPr>
              <a:t>Steps to Calories Calculator</a:t>
            </a:r>
            <a:r>
              <a:rPr lang="en-US" sz="1200" dirty="0">
                <a:solidFill>
                  <a:schemeClr val="tx2">
                    <a:lumMod val="50000"/>
                  </a:schemeClr>
                </a:solidFill>
                <a:latin typeface="Livvic" pitchFamily="2" charset="0"/>
              </a:rPr>
              <a:t>:  This component allows users to estimate calorie expenditure based on the number of steps taken, weight, height, and walking pace. The result provides a detailed breakdown of calorie burned per step, total calories burned, and an estimate of the time spent walking.</a:t>
            </a:r>
          </a:p>
        </p:txBody>
      </p:sp>
    </p:spTree>
    <p:extLst>
      <p:ext uri="{BB962C8B-B14F-4D97-AF65-F5344CB8AC3E}">
        <p14:creationId xmlns:p14="http://schemas.microsoft.com/office/powerpoint/2010/main" val="40555775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9567EDA4-D58C-F5A4-CD59-3BDC28C89F8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1F359179-B5D8-C507-5DEC-E1B2525A90EC}"/>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241;p30">
            <a:extLst>
              <a:ext uri="{FF2B5EF4-FFF2-40B4-BE49-F238E27FC236}">
                <a16:creationId xmlns:a16="http://schemas.microsoft.com/office/drawing/2014/main" id="{538035CC-DBB1-5757-2076-6546ED844192}"/>
              </a:ext>
            </a:extLst>
          </p:cNvPr>
          <p:cNvSpPr txBox="1">
            <a:spLocks/>
          </p:cNvSpPr>
          <p:nvPr/>
        </p:nvSpPr>
        <p:spPr>
          <a:xfrm>
            <a:off x="3102496" y="346159"/>
            <a:ext cx="2939007" cy="410971"/>
          </a:xfrm>
          <a:prstGeom prst="round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Livvic"/>
              <a:buNone/>
              <a:defRPr sz="1400" b="0" i="0" u="none" strike="noStrike" cap="none">
                <a:solidFill>
                  <a:schemeClr val="dk1"/>
                </a:solidFill>
                <a:latin typeface="Livvic"/>
                <a:ea typeface="Livvic"/>
                <a:cs typeface="Livvic"/>
                <a:sym typeface="Livvic"/>
              </a:defRPr>
            </a:lvl1pPr>
            <a:lvl2pPr marL="914400" marR="0" lvl="1"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2pPr>
            <a:lvl3pPr marL="1371600" marR="0" lvl="2"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3pPr>
            <a:lvl4pPr marL="1828800" marR="0" lvl="3"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4pPr>
            <a:lvl5pPr marL="2286000" marR="0" lvl="4"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5pPr>
            <a:lvl6pPr marL="2743200" marR="0" lvl="5"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6pPr>
            <a:lvl7pPr marL="3200400" marR="0" lvl="6"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7pPr>
            <a:lvl8pPr marL="3657600" marR="0" lvl="7"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8pPr>
            <a:lvl9pPr marL="4114800" marR="0" lvl="8"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9pPr>
          </a:lstStyle>
          <a:p>
            <a:pPr marL="0" indent="0" algn="ctr">
              <a:buClr>
                <a:schemeClr val="dk1"/>
              </a:buClr>
              <a:buSzPts val="1100"/>
              <a:buFont typeface="Arial"/>
              <a:buNone/>
            </a:pPr>
            <a:r>
              <a:rPr lang="en-US" sz="2000" b="1" dirty="0"/>
              <a:t>Technology Stack </a:t>
            </a:r>
          </a:p>
        </p:txBody>
      </p:sp>
      <p:sp>
        <p:nvSpPr>
          <p:cNvPr id="2" name="TextBox 1">
            <a:extLst>
              <a:ext uri="{FF2B5EF4-FFF2-40B4-BE49-F238E27FC236}">
                <a16:creationId xmlns:a16="http://schemas.microsoft.com/office/drawing/2014/main" id="{AB0E0B75-E470-34D2-DCBC-451DC40887E6}"/>
              </a:ext>
            </a:extLst>
          </p:cNvPr>
          <p:cNvSpPr txBox="1"/>
          <p:nvPr/>
        </p:nvSpPr>
        <p:spPr>
          <a:xfrm>
            <a:off x="535478" y="994058"/>
            <a:ext cx="8073043" cy="3447098"/>
          </a:xfrm>
          <a:prstGeom prst="rect">
            <a:avLst/>
          </a:prstGeom>
          <a:noFill/>
        </p:spPr>
        <p:txBody>
          <a:bodyPr wrap="square">
            <a:spAutoFit/>
          </a:bodyPr>
          <a:lstStyle/>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React: </a:t>
            </a:r>
            <a:r>
              <a:rPr lang="en-US" sz="1200" dirty="0">
                <a:solidFill>
                  <a:schemeClr val="tx2">
                    <a:lumMod val="50000"/>
                  </a:schemeClr>
                </a:solidFill>
                <a:latin typeface="Livvic" pitchFamily="2" charset="0"/>
              </a:rPr>
              <a:t>This JavaScript library forms the foundation of the frontend application, handling user interface rendering, component management, and state updates.</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Lucide-React: </a:t>
            </a:r>
            <a:r>
              <a:rPr lang="en-US" sz="1200" dirty="0">
                <a:solidFill>
                  <a:schemeClr val="tx2">
                    <a:lumMod val="50000"/>
                  </a:schemeClr>
                </a:solidFill>
                <a:latin typeface="Livvic" pitchFamily="2" charset="0"/>
              </a:rPr>
              <a:t>This library provides the icons used in the application, including the flame, send button, menu icon, calculator icon, and footprints icon.</a:t>
            </a:r>
          </a:p>
          <a:p>
            <a:pPr marL="171450" indent="-171450">
              <a:buFont typeface="Wingdings" panose="05000000000000000000" pitchFamily="2" charset="2"/>
              <a:buChar char="Ø"/>
            </a:pPr>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axios: </a:t>
            </a:r>
            <a:r>
              <a:rPr lang="en-US" sz="1200" dirty="0">
                <a:solidFill>
                  <a:schemeClr val="tx2">
                    <a:lumMod val="50000"/>
                  </a:schemeClr>
                </a:solidFill>
                <a:latin typeface="Livvic" pitchFamily="2" charset="0"/>
              </a:rPr>
              <a:t>This library is used for asynchronous communication with the backend API. It handles sending user queries and receiving responses from the server.</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recharts: </a:t>
            </a:r>
            <a:r>
              <a:rPr lang="en-US" sz="1200" dirty="0">
                <a:solidFill>
                  <a:schemeClr val="tx2">
                    <a:lumMod val="50000"/>
                  </a:schemeClr>
                </a:solidFill>
                <a:latin typeface="Livvic" pitchFamily="2" charset="0"/>
              </a:rPr>
              <a:t>This charting library is used specifically within the Calorie Calculator to render the interactive pie chart illustrating macronutrient distribution.</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endParaRPr lang="en-US" sz="1200" dirty="0">
              <a:solidFill>
                <a:schemeClr val="tx2">
                  <a:lumMod val="50000"/>
                </a:schemeClr>
              </a:solidFill>
              <a:latin typeface="Livvic" pitchFamily="2" charset="0"/>
            </a:endParaRPr>
          </a:p>
          <a:p>
            <a:endParaRPr lang="en-US" sz="1200" dirty="0">
              <a:solidFill>
                <a:schemeClr val="tx2">
                  <a:lumMod val="50000"/>
                </a:schemeClr>
              </a:solidFill>
              <a:latin typeface="Livvic" pitchFamily="2" charset="0"/>
            </a:endParaRPr>
          </a:p>
          <a:p>
            <a:r>
              <a:rPr lang="en-US" b="1" dirty="0">
                <a:solidFill>
                  <a:schemeClr val="tx2">
                    <a:lumMod val="50000"/>
                  </a:schemeClr>
                </a:solidFill>
                <a:latin typeface="Livvic" pitchFamily="2" charset="0"/>
              </a:rPr>
              <a:t>II. Styling and Design:</a:t>
            </a:r>
          </a:p>
          <a:p>
            <a:endParaRPr lang="en-US" sz="1200" dirty="0">
              <a:solidFill>
                <a:schemeClr val="tx2">
                  <a:lumMod val="50000"/>
                </a:schemeClr>
              </a:solidFill>
              <a:latin typeface="Livvic" pitchFamily="2" charset="0"/>
            </a:endParaRPr>
          </a:p>
          <a:p>
            <a:r>
              <a:rPr lang="en-US" sz="1200" dirty="0">
                <a:solidFill>
                  <a:schemeClr val="tx2">
                    <a:lumMod val="50000"/>
                  </a:schemeClr>
                </a:solidFill>
                <a:latin typeface="Livvic" pitchFamily="2" charset="0"/>
              </a:rPr>
              <a:t>The application uses a consistent color scheme primarily focused on purples and whites. This scheme contributes to a visually appealing and modern look. The layout uses Tailwind CSS for responsive design and efficient styling.</a:t>
            </a:r>
          </a:p>
        </p:txBody>
      </p:sp>
    </p:spTree>
    <p:extLst>
      <p:ext uri="{BB962C8B-B14F-4D97-AF65-F5344CB8AC3E}">
        <p14:creationId xmlns:p14="http://schemas.microsoft.com/office/powerpoint/2010/main" val="25947590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1" name="Google Shape;241;p30"/>
          <p:cNvSpPr txBox="1">
            <a:spLocks noGrp="1"/>
          </p:cNvSpPr>
          <p:nvPr>
            <p:ph type="subTitle" idx="1"/>
          </p:nvPr>
        </p:nvSpPr>
        <p:spPr>
          <a:xfrm>
            <a:off x="3081728" y="346159"/>
            <a:ext cx="2980543" cy="396362"/>
          </a:xfrm>
          <a:prstGeom prst="roundRect">
            <a:avLst/>
          </a:prstGeom>
          <a:solidFill>
            <a:schemeClr val="lt2"/>
          </a:solidFill>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800" b="1" dirty="0"/>
              <a:t>TEAM  MEMBERS</a:t>
            </a:r>
          </a:p>
        </p:txBody>
      </p:sp>
      <p:sp>
        <p:nvSpPr>
          <p:cNvPr id="3" name="Rectangle 2">
            <a:extLst>
              <a:ext uri="{FF2B5EF4-FFF2-40B4-BE49-F238E27FC236}">
                <a16:creationId xmlns:a16="http://schemas.microsoft.com/office/drawing/2014/main" id="{5DFD1C14-8EE9-858B-1E45-7F1286307CF0}"/>
              </a:ext>
            </a:extLst>
          </p:cNvPr>
          <p:cNvSpPr/>
          <p:nvPr/>
        </p:nvSpPr>
        <p:spPr>
          <a:xfrm>
            <a:off x="481263" y="4386370"/>
            <a:ext cx="7982093" cy="46063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3" name="Google Shape;222;p28">
            <a:extLst>
              <a:ext uri="{FF2B5EF4-FFF2-40B4-BE49-F238E27FC236}">
                <a16:creationId xmlns:a16="http://schemas.microsoft.com/office/drawing/2014/main" id="{A84B9D9B-B3AA-AEA1-087F-D3BF27CDB03F}"/>
              </a:ext>
            </a:extLst>
          </p:cNvPr>
          <p:cNvSpPr txBox="1">
            <a:spLocks/>
          </p:cNvSpPr>
          <p:nvPr/>
        </p:nvSpPr>
        <p:spPr>
          <a:xfrm>
            <a:off x="2771196" y="1685424"/>
            <a:ext cx="775800" cy="665100"/>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Poppins"/>
              <a:buNone/>
              <a:defRPr sz="3400" b="0" i="0" u="none" strike="noStrike" cap="none">
                <a:solidFill>
                  <a:schemeClr val="dk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9pPr>
          </a:lstStyle>
          <a:p>
            <a:r>
              <a:rPr lang="en" dirty="0"/>
              <a:t>01</a:t>
            </a:r>
          </a:p>
        </p:txBody>
      </p:sp>
      <p:sp>
        <p:nvSpPr>
          <p:cNvPr id="14" name="Google Shape;222;p28">
            <a:extLst>
              <a:ext uri="{FF2B5EF4-FFF2-40B4-BE49-F238E27FC236}">
                <a16:creationId xmlns:a16="http://schemas.microsoft.com/office/drawing/2014/main" id="{861864D2-F31C-F3CB-5803-FA3145346C07}"/>
              </a:ext>
            </a:extLst>
          </p:cNvPr>
          <p:cNvSpPr txBox="1">
            <a:spLocks/>
          </p:cNvSpPr>
          <p:nvPr/>
        </p:nvSpPr>
        <p:spPr>
          <a:xfrm>
            <a:off x="4861117" y="1685424"/>
            <a:ext cx="775800" cy="665100"/>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Poppins"/>
              <a:buNone/>
              <a:defRPr sz="3400" b="0" i="0" u="none" strike="noStrike" cap="none">
                <a:solidFill>
                  <a:schemeClr val="dk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9pPr>
          </a:lstStyle>
          <a:p>
            <a:r>
              <a:rPr lang="en" dirty="0"/>
              <a:t>02</a:t>
            </a:r>
          </a:p>
        </p:txBody>
      </p:sp>
      <p:sp>
        <p:nvSpPr>
          <p:cNvPr id="15" name="Google Shape;222;p28">
            <a:extLst>
              <a:ext uri="{FF2B5EF4-FFF2-40B4-BE49-F238E27FC236}">
                <a16:creationId xmlns:a16="http://schemas.microsoft.com/office/drawing/2014/main" id="{FC25A2E6-5E43-A216-1231-406E1E210970}"/>
              </a:ext>
            </a:extLst>
          </p:cNvPr>
          <p:cNvSpPr txBox="1">
            <a:spLocks/>
          </p:cNvSpPr>
          <p:nvPr/>
        </p:nvSpPr>
        <p:spPr>
          <a:xfrm>
            <a:off x="4861117" y="3413223"/>
            <a:ext cx="775800" cy="665100"/>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Poppins"/>
              <a:buNone/>
              <a:defRPr sz="3400" b="0" i="0" u="none" strike="noStrike" cap="none">
                <a:solidFill>
                  <a:schemeClr val="dk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9pPr>
          </a:lstStyle>
          <a:p>
            <a:r>
              <a:rPr lang="en" dirty="0"/>
              <a:t>03</a:t>
            </a:r>
          </a:p>
        </p:txBody>
      </p:sp>
      <p:sp>
        <p:nvSpPr>
          <p:cNvPr id="17" name="Google Shape;222;p28">
            <a:extLst>
              <a:ext uri="{FF2B5EF4-FFF2-40B4-BE49-F238E27FC236}">
                <a16:creationId xmlns:a16="http://schemas.microsoft.com/office/drawing/2014/main" id="{844AE4D2-E2DA-931D-AE99-811BEF128E5F}"/>
              </a:ext>
            </a:extLst>
          </p:cNvPr>
          <p:cNvSpPr txBox="1">
            <a:spLocks/>
          </p:cNvSpPr>
          <p:nvPr/>
        </p:nvSpPr>
        <p:spPr>
          <a:xfrm>
            <a:off x="2771196" y="3428220"/>
            <a:ext cx="775800" cy="665100"/>
          </a:xfrm>
          <a:prstGeom prst="rect">
            <a:avLst/>
          </a:prstGeom>
          <a:noFill/>
          <a:ln w="9525" cap="flat" cmpd="sng">
            <a:no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Poppins"/>
              <a:buNone/>
              <a:defRPr sz="3400" b="0" i="0" u="none" strike="noStrike" cap="none">
                <a:solidFill>
                  <a:schemeClr val="dk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4000"/>
              <a:buFont typeface="Poppins"/>
              <a:buNone/>
              <a:defRPr sz="4000" b="1" i="0" u="none" strike="noStrike" cap="none">
                <a:solidFill>
                  <a:schemeClr val="dk1"/>
                </a:solidFill>
                <a:latin typeface="Poppins"/>
                <a:ea typeface="Poppins"/>
                <a:cs typeface="Poppins"/>
                <a:sym typeface="Poppins"/>
              </a:defRPr>
            </a:lvl9pPr>
          </a:lstStyle>
          <a:p>
            <a:r>
              <a:rPr lang="en" dirty="0"/>
              <a:t>04</a:t>
            </a:r>
          </a:p>
        </p:txBody>
      </p:sp>
      <p:sp>
        <p:nvSpPr>
          <p:cNvPr id="18" name="Google Shape;216;p28">
            <a:extLst>
              <a:ext uri="{FF2B5EF4-FFF2-40B4-BE49-F238E27FC236}">
                <a16:creationId xmlns:a16="http://schemas.microsoft.com/office/drawing/2014/main" id="{E0365ABF-BBD6-88FE-5223-5AD783DD4578}"/>
              </a:ext>
            </a:extLst>
          </p:cNvPr>
          <p:cNvSpPr txBox="1">
            <a:spLocks/>
          </p:cNvSpPr>
          <p:nvPr/>
        </p:nvSpPr>
        <p:spPr>
          <a:xfrm>
            <a:off x="991807" y="1637889"/>
            <a:ext cx="2089921" cy="39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1800" b="0" i="0" u="none" strike="noStrike" cap="none">
                <a:solidFill>
                  <a:schemeClr val="dk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dirty="0"/>
              <a:t>J. Ajay Surya</a:t>
            </a:r>
          </a:p>
        </p:txBody>
      </p:sp>
      <p:sp>
        <p:nvSpPr>
          <p:cNvPr id="19" name="Google Shape;216;p28">
            <a:extLst>
              <a:ext uri="{FF2B5EF4-FFF2-40B4-BE49-F238E27FC236}">
                <a16:creationId xmlns:a16="http://schemas.microsoft.com/office/drawing/2014/main" id="{DACC6815-25B8-DE38-3388-CF1DC3CABC5A}"/>
              </a:ext>
            </a:extLst>
          </p:cNvPr>
          <p:cNvSpPr txBox="1">
            <a:spLocks/>
          </p:cNvSpPr>
          <p:nvPr/>
        </p:nvSpPr>
        <p:spPr>
          <a:xfrm>
            <a:off x="5984668" y="1637889"/>
            <a:ext cx="2573469" cy="39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1800" b="0" i="0" u="none" strike="noStrike" cap="none">
                <a:solidFill>
                  <a:schemeClr val="dk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IN" dirty="0"/>
              <a:t>M</a:t>
            </a:r>
            <a:r>
              <a:rPr lang="en-US" dirty="0"/>
              <a:t>ohitha Velagapudi</a:t>
            </a:r>
          </a:p>
        </p:txBody>
      </p:sp>
      <p:sp>
        <p:nvSpPr>
          <p:cNvPr id="20" name="Google Shape;216;p28">
            <a:extLst>
              <a:ext uri="{FF2B5EF4-FFF2-40B4-BE49-F238E27FC236}">
                <a16:creationId xmlns:a16="http://schemas.microsoft.com/office/drawing/2014/main" id="{215B5B3F-642C-F3FF-DE9E-03ADF07A88E1}"/>
              </a:ext>
            </a:extLst>
          </p:cNvPr>
          <p:cNvSpPr txBox="1">
            <a:spLocks/>
          </p:cNvSpPr>
          <p:nvPr/>
        </p:nvSpPr>
        <p:spPr>
          <a:xfrm>
            <a:off x="5984668" y="3379506"/>
            <a:ext cx="2281900" cy="39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1800" b="0" i="0" u="none" strike="noStrike" cap="none">
                <a:solidFill>
                  <a:schemeClr val="dk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dirty="0"/>
              <a:t>M. Prasanna Teja</a:t>
            </a:r>
          </a:p>
        </p:txBody>
      </p:sp>
      <p:sp>
        <p:nvSpPr>
          <p:cNvPr id="21" name="Google Shape;216;p28">
            <a:extLst>
              <a:ext uri="{FF2B5EF4-FFF2-40B4-BE49-F238E27FC236}">
                <a16:creationId xmlns:a16="http://schemas.microsoft.com/office/drawing/2014/main" id="{1F645D4B-0011-A092-0857-0E8E0B587DE2}"/>
              </a:ext>
            </a:extLst>
          </p:cNvPr>
          <p:cNvSpPr txBox="1">
            <a:spLocks/>
          </p:cNvSpPr>
          <p:nvPr/>
        </p:nvSpPr>
        <p:spPr>
          <a:xfrm>
            <a:off x="991807" y="3473326"/>
            <a:ext cx="2281900" cy="39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1800" b="0" i="0" u="none" strike="noStrike" cap="none">
                <a:solidFill>
                  <a:schemeClr val="dk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dirty="0"/>
              <a:t>P. Sai Ravula</a:t>
            </a:r>
          </a:p>
        </p:txBody>
      </p:sp>
      <p:sp>
        <p:nvSpPr>
          <p:cNvPr id="23" name="Google Shape;218;p28">
            <a:extLst>
              <a:ext uri="{FF2B5EF4-FFF2-40B4-BE49-F238E27FC236}">
                <a16:creationId xmlns:a16="http://schemas.microsoft.com/office/drawing/2014/main" id="{1A7C1878-9AF7-9031-1F91-790C5C7B357F}"/>
              </a:ext>
            </a:extLst>
          </p:cNvPr>
          <p:cNvSpPr txBox="1">
            <a:spLocks/>
          </p:cNvSpPr>
          <p:nvPr/>
        </p:nvSpPr>
        <p:spPr>
          <a:xfrm>
            <a:off x="1003759" y="2005224"/>
            <a:ext cx="1767437" cy="34530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Livvic"/>
              <a:buNone/>
              <a:defRPr sz="1400" b="0" i="0" u="none" strike="noStrike" cap="none">
                <a:solidFill>
                  <a:schemeClr val="dk1"/>
                </a:solidFill>
                <a:latin typeface="Livvic"/>
                <a:ea typeface="Livvic"/>
                <a:cs typeface="Livvic"/>
                <a:sym typeface="Livvic"/>
              </a:defRPr>
            </a:lvl1pPr>
            <a:lvl2pPr marL="914400" marR="0" lvl="1"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2pPr>
            <a:lvl3pPr marL="1371600" marR="0" lvl="2"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3pPr>
            <a:lvl4pPr marL="1828800" marR="0" lvl="3"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4pPr>
            <a:lvl5pPr marL="2286000" marR="0" lvl="4"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5pPr>
            <a:lvl6pPr marL="2743200" marR="0" lvl="5"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6pPr>
            <a:lvl7pPr marL="3200400" marR="0" lvl="6"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7pPr>
            <a:lvl8pPr marL="3657600" marR="0" lvl="7"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8pPr>
            <a:lvl9pPr marL="4114800" marR="0" lvl="8"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9pPr>
          </a:lstStyle>
          <a:p>
            <a:pPr marL="0" indent="0">
              <a:buClr>
                <a:schemeClr val="dk1"/>
              </a:buClr>
              <a:buSzPts val="1100"/>
              <a:buFont typeface="Arial"/>
              <a:buNone/>
            </a:pPr>
            <a:r>
              <a:rPr lang="en-US" dirty="0"/>
              <a:t>CB.EN.U4AIE21018</a:t>
            </a:r>
          </a:p>
        </p:txBody>
      </p:sp>
      <p:sp>
        <p:nvSpPr>
          <p:cNvPr id="25" name="Google Shape;218;p28">
            <a:extLst>
              <a:ext uri="{FF2B5EF4-FFF2-40B4-BE49-F238E27FC236}">
                <a16:creationId xmlns:a16="http://schemas.microsoft.com/office/drawing/2014/main" id="{952AF6BA-0DB3-6324-7282-721886D6B9C6}"/>
              </a:ext>
            </a:extLst>
          </p:cNvPr>
          <p:cNvSpPr txBox="1">
            <a:spLocks/>
          </p:cNvSpPr>
          <p:nvPr/>
        </p:nvSpPr>
        <p:spPr>
          <a:xfrm>
            <a:off x="6178438" y="1961283"/>
            <a:ext cx="1767437" cy="345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1pPr>
            <a:lvl2pPr marL="914400" marR="0" lvl="1"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2pPr>
            <a:lvl3pPr marL="1371600" marR="0" lvl="2"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3pPr>
            <a:lvl4pPr marL="1828800" marR="0" lvl="3"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4pPr>
            <a:lvl5pPr marL="2286000" marR="0" lvl="4"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5pPr>
            <a:lvl6pPr marL="2743200" marR="0" lvl="5"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6pPr>
            <a:lvl7pPr marL="3200400" marR="0" lvl="6"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7pPr>
            <a:lvl8pPr marL="3657600" marR="0" lvl="7"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8pPr>
            <a:lvl9pPr marL="4114800" marR="0" lvl="8"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9pPr>
          </a:lstStyle>
          <a:p>
            <a:pPr marL="0" indent="0">
              <a:buSzPts val="1100"/>
              <a:buFont typeface="Arial"/>
              <a:buNone/>
            </a:pPr>
            <a:r>
              <a:rPr lang="en-US" sz="1400" dirty="0"/>
              <a:t>CB.EN.U4AIE21032</a:t>
            </a:r>
          </a:p>
        </p:txBody>
      </p:sp>
      <p:sp>
        <p:nvSpPr>
          <p:cNvPr id="26" name="Google Shape;218;p28">
            <a:extLst>
              <a:ext uri="{FF2B5EF4-FFF2-40B4-BE49-F238E27FC236}">
                <a16:creationId xmlns:a16="http://schemas.microsoft.com/office/drawing/2014/main" id="{CFF3B642-1330-5B8A-6973-AFF3E84DA708}"/>
              </a:ext>
            </a:extLst>
          </p:cNvPr>
          <p:cNvSpPr txBox="1">
            <a:spLocks/>
          </p:cNvSpPr>
          <p:nvPr/>
        </p:nvSpPr>
        <p:spPr>
          <a:xfrm>
            <a:off x="6241899" y="3714397"/>
            <a:ext cx="1767437" cy="345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1pPr>
            <a:lvl2pPr marL="914400" marR="0" lvl="1"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2pPr>
            <a:lvl3pPr marL="1371600" marR="0" lvl="2"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3pPr>
            <a:lvl4pPr marL="1828800" marR="0" lvl="3"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4pPr>
            <a:lvl5pPr marL="2286000" marR="0" lvl="4"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5pPr>
            <a:lvl6pPr marL="2743200" marR="0" lvl="5"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6pPr>
            <a:lvl7pPr marL="3200400" marR="0" lvl="6"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7pPr>
            <a:lvl8pPr marL="3657600" marR="0" lvl="7"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8pPr>
            <a:lvl9pPr marL="4114800" marR="0" lvl="8"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9pPr>
          </a:lstStyle>
          <a:p>
            <a:pPr marL="0" indent="0">
              <a:buSzPts val="1100"/>
              <a:buFont typeface="Arial"/>
              <a:buNone/>
            </a:pPr>
            <a:r>
              <a:rPr lang="en-US" sz="1400" dirty="0"/>
              <a:t>CB.EN.U4AIE21035</a:t>
            </a:r>
          </a:p>
        </p:txBody>
      </p:sp>
      <p:sp>
        <p:nvSpPr>
          <p:cNvPr id="27" name="Google Shape;218;p28">
            <a:extLst>
              <a:ext uri="{FF2B5EF4-FFF2-40B4-BE49-F238E27FC236}">
                <a16:creationId xmlns:a16="http://schemas.microsoft.com/office/drawing/2014/main" id="{026BF522-2F20-4C85-2702-F3B36AAF7520}"/>
              </a:ext>
            </a:extLst>
          </p:cNvPr>
          <p:cNvSpPr txBox="1">
            <a:spLocks/>
          </p:cNvSpPr>
          <p:nvPr/>
        </p:nvSpPr>
        <p:spPr>
          <a:xfrm>
            <a:off x="964320" y="3778922"/>
            <a:ext cx="1767437" cy="345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1pPr>
            <a:lvl2pPr marL="914400" marR="0" lvl="1"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2pPr>
            <a:lvl3pPr marL="1371600" marR="0" lvl="2"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3pPr>
            <a:lvl4pPr marL="1828800" marR="0" lvl="3"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4pPr>
            <a:lvl5pPr marL="2286000" marR="0" lvl="4"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5pPr>
            <a:lvl6pPr marL="2743200" marR="0" lvl="5"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6pPr>
            <a:lvl7pPr marL="3200400" marR="0" lvl="6"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7pPr>
            <a:lvl8pPr marL="3657600" marR="0" lvl="7"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8pPr>
            <a:lvl9pPr marL="4114800" marR="0" lvl="8" indent="-304800" algn="ctr" rtl="0">
              <a:lnSpc>
                <a:spcPct val="115000"/>
              </a:lnSpc>
              <a:spcBef>
                <a:spcPts val="0"/>
              </a:spcBef>
              <a:spcAft>
                <a:spcPts val="0"/>
              </a:spcAft>
              <a:buClr>
                <a:schemeClr val="dk1"/>
              </a:buClr>
              <a:buSzPts val="1200"/>
              <a:buFont typeface="Livvic"/>
              <a:buNone/>
              <a:defRPr sz="1200" b="0" i="0" u="none" strike="noStrike" cap="none">
                <a:solidFill>
                  <a:schemeClr val="dk1"/>
                </a:solidFill>
                <a:latin typeface="Livvic"/>
                <a:ea typeface="Livvic"/>
                <a:cs typeface="Livvic"/>
                <a:sym typeface="Livvic"/>
              </a:defRPr>
            </a:lvl9pPr>
          </a:lstStyle>
          <a:p>
            <a:pPr marL="0" indent="0">
              <a:buSzPts val="1100"/>
              <a:buFont typeface="Arial"/>
              <a:buNone/>
            </a:pPr>
            <a:r>
              <a:rPr lang="en-US" sz="1400" dirty="0"/>
              <a:t>CB.EN.U4AIE21041</a:t>
            </a:r>
          </a:p>
        </p:txBody>
      </p:sp>
    </p:spTree>
    <p:extLst>
      <p:ext uri="{BB962C8B-B14F-4D97-AF65-F5344CB8AC3E}">
        <p14:creationId xmlns:p14="http://schemas.microsoft.com/office/powerpoint/2010/main" val="7376604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84774BD8-6067-5C41-4891-F9D056974BF0}"/>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098A38E-19BF-D801-3E92-A35173E120E7}"/>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CA598FD1-F8EE-35B5-546D-4C5299AA5C32}"/>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Bite2Burn Frontend-Backend Integration Report</a:t>
            </a:r>
          </a:p>
        </p:txBody>
      </p:sp>
      <p:sp>
        <p:nvSpPr>
          <p:cNvPr id="12" name="TextBox 11">
            <a:extLst>
              <a:ext uri="{FF2B5EF4-FFF2-40B4-BE49-F238E27FC236}">
                <a16:creationId xmlns:a16="http://schemas.microsoft.com/office/drawing/2014/main" id="{C4B05679-5871-1DA3-17D8-F048195DA251}"/>
              </a:ext>
            </a:extLst>
          </p:cNvPr>
          <p:cNvSpPr txBox="1"/>
          <p:nvPr/>
        </p:nvSpPr>
        <p:spPr>
          <a:xfrm>
            <a:off x="432497" y="1210065"/>
            <a:ext cx="8279005" cy="2339102"/>
          </a:xfrm>
          <a:prstGeom prst="rect">
            <a:avLst/>
          </a:prstGeom>
          <a:noFill/>
        </p:spPr>
        <p:txBody>
          <a:bodyPr wrap="square">
            <a:spAutoFit/>
          </a:bodyPr>
          <a:lstStyle/>
          <a:p>
            <a:r>
              <a:rPr lang="en-US" b="1" dirty="0">
                <a:solidFill>
                  <a:schemeClr val="tx2">
                    <a:lumMod val="50000"/>
                  </a:schemeClr>
                </a:solidFill>
                <a:latin typeface="Livvic" pitchFamily="2" charset="0"/>
              </a:rPr>
              <a:t>I. Backend (Flask) API Endpoint:</a:t>
            </a:r>
          </a:p>
          <a:p>
            <a:endParaRPr lang="en-US" sz="1200" dirty="0">
              <a:solidFill>
                <a:schemeClr val="tx2">
                  <a:lumMod val="50000"/>
                </a:schemeClr>
              </a:solidFill>
              <a:latin typeface="Livvic" pitchFamily="2" charset="0"/>
            </a:endParaRPr>
          </a:p>
          <a:p>
            <a:r>
              <a:rPr lang="en-US" sz="1200" dirty="0">
                <a:solidFill>
                  <a:schemeClr val="tx2">
                    <a:lumMod val="50000"/>
                  </a:schemeClr>
                </a:solidFill>
                <a:latin typeface="Livvic" pitchFamily="2" charset="0"/>
              </a:rPr>
              <a:t>The Flask backend exposes a single API endpoint, /query, to handle requests from the frontend. This endpoint is the entry point for all user queries. </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Request Reception: </a:t>
            </a:r>
            <a:r>
              <a:rPr lang="en-US" sz="1200" dirty="0">
                <a:solidFill>
                  <a:schemeClr val="tx2">
                    <a:lumMod val="50000"/>
                  </a:schemeClr>
                </a:solidFill>
                <a:latin typeface="Livvic" pitchFamily="2" charset="0"/>
              </a:rPr>
              <a:t>The /query endpoint receives POST requests from the frontend. The request body includes the user's query as a JSON payload.</a:t>
            </a:r>
          </a:p>
          <a:p>
            <a:pPr marL="171450" indent="-171450">
              <a:buFont typeface="Wingdings" panose="05000000000000000000" pitchFamily="2" charset="2"/>
              <a:buChar char="Ø"/>
            </a:pPr>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Query Processing: </a:t>
            </a:r>
            <a:r>
              <a:rPr lang="en-US" sz="1200" dirty="0">
                <a:solidFill>
                  <a:schemeClr val="tx2">
                    <a:lumMod val="50000"/>
                  </a:schemeClr>
                </a:solidFill>
                <a:latin typeface="Livvic" pitchFamily="2" charset="0"/>
              </a:rPr>
              <a:t>The received query is processed using the LLM + RAG pipeline. </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Response Transmission: </a:t>
            </a:r>
            <a:r>
              <a:rPr lang="en-US" sz="1200" dirty="0">
                <a:solidFill>
                  <a:schemeClr val="tx2">
                    <a:lumMod val="50000"/>
                  </a:schemeClr>
                </a:solidFill>
                <a:latin typeface="Livvic" pitchFamily="2" charset="0"/>
              </a:rPr>
              <a:t>The generated response from the LLM is formatted as a JSON object (likely containing an answer key) and sent back to the frontend as an HTTP response.</a:t>
            </a:r>
          </a:p>
        </p:txBody>
      </p:sp>
    </p:spTree>
    <p:extLst>
      <p:ext uri="{BB962C8B-B14F-4D97-AF65-F5344CB8AC3E}">
        <p14:creationId xmlns:p14="http://schemas.microsoft.com/office/powerpoint/2010/main" val="38822760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D9FE0DE8-66D6-0602-2349-9E488DB629A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D0227594-A3E7-47FD-449B-832A500DAEE2}"/>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F667B38-10BC-938B-B420-85C96490BEC8}"/>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Bite2Burn Frontend-Backend Integration Report</a:t>
            </a:r>
          </a:p>
        </p:txBody>
      </p:sp>
      <p:sp>
        <p:nvSpPr>
          <p:cNvPr id="12" name="TextBox 11">
            <a:extLst>
              <a:ext uri="{FF2B5EF4-FFF2-40B4-BE49-F238E27FC236}">
                <a16:creationId xmlns:a16="http://schemas.microsoft.com/office/drawing/2014/main" id="{BDD5B9C8-9FCF-5396-2D75-1C58F57C572A}"/>
              </a:ext>
            </a:extLst>
          </p:cNvPr>
          <p:cNvSpPr txBox="1"/>
          <p:nvPr/>
        </p:nvSpPr>
        <p:spPr>
          <a:xfrm>
            <a:off x="406593" y="1109295"/>
            <a:ext cx="8330814" cy="3077766"/>
          </a:xfrm>
          <a:prstGeom prst="rect">
            <a:avLst/>
          </a:prstGeom>
          <a:noFill/>
        </p:spPr>
        <p:txBody>
          <a:bodyPr wrap="square">
            <a:spAutoFit/>
          </a:bodyPr>
          <a:lstStyle/>
          <a:p>
            <a:r>
              <a:rPr lang="en-US" b="1" dirty="0">
                <a:solidFill>
                  <a:schemeClr val="tx2">
                    <a:lumMod val="50000"/>
                  </a:schemeClr>
                </a:solidFill>
                <a:latin typeface="Livvic" pitchFamily="2" charset="0"/>
              </a:rPr>
              <a:t>II. Frontend (React) Communication:</a:t>
            </a:r>
          </a:p>
          <a:p>
            <a:endParaRPr lang="en-US" sz="1200" dirty="0">
              <a:solidFill>
                <a:schemeClr val="tx2">
                  <a:lumMod val="50000"/>
                </a:schemeClr>
              </a:solidFill>
              <a:latin typeface="Livvic" pitchFamily="2" charset="0"/>
            </a:endParaRPr>
          </a:p>
          <a:p>
            <a:r>
              <a:rPr lang="en-US" sz="1200" dirty="0">
                <a:solidFill>
                  <a:schemeClr val="tx2">
                    <a:lumMod val="50000"/>
                  </a:schemeClr>
                </a:solidFill>
                <a:latin typeface="Livvic" pitchFamily="2" charset="0"/>
              </a:rPr>
              <a:t>The React frontend utilizes the Axios library to communicate with the Flask backend:</a:t>
            </a:r>
          </a:p>
          <a:p>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Request Initiation: </a:t>
            </a:r>
            <a:r>
              <a:rPr lang="en-US" sz="1200" dirty="0">
                <a:solidFill>
                  <a:schemeClr val="tx2">
                    <a:lumMod val="50000"/>
                  </a:schemeClr>
                </a:solidFill>
                <a:latin typeface="Livvic" pitchFamily="2" charset="0"/>
              </a:rPr>
              <a:t>When a user submits a query through the chat interface, the React component triggers an Axios POST request.</a:t>
            </a:r>
          </a:p>
          <a:p>
            <a:pPr marL="171450" indent="-171450">
              <a:buFont typeface="Wingdings" panose="05000000000000000000" pitchFamily="2" charset="2"/>
              <a:buChar char="Ø"/>
            </a:pPr>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Request Payload: </a:t>
            </a:r>
            <a:r>
              <a:rPr lang="en-US" sz="1200" dirty="0">
                <a:solidFill>
                  <a:schemeClr val="tx2">
                    <a:lumMod val="50000"/>
                  </a:schemeClr>
                </a:solidFill>
                <a:latin typeface="Livvic" pitchFamily="2" charset="0"/>
              </a:rPr>
              <a:t>The POST request includes the user's query in the request body, similar to the JSON format expected by the /query endpoint.</a:t>
            </a:r>
          </a:p>
          <a:p>
            <a:pPr marL="171450" indent="-171450">
              <a:buFont typeface="Wingdings" panose="05000000000000000000" pitchFamily="2" charset="2"/>
              <a:buChar char="Ø"/>
            </a:pPr>
            <a:endParaRPr lang="en-US" sz="1200" dirty="0">
              <a:solidFill>
                <a:schemeClr val="tx2">
                  <a:lumMod val="50000"/>
                </a:schemeClr>
              </a:solidFill>
              <a:latin typeface="Livvic" pitchFamily="2" charset="0"/>
            </a:endParaRPr>
          </a:p>
          <a:p>
            <a:pPr marL="171450" indent="-171450">
              <a:buFont typeface="Wingdings" panose="05000000000000000000" pitchFamily="2" charset="2"/>
              <a:buChar char="Ø"/>
            </a:pPr>
            <a:r>
              <a:rPr lang="en-US" sz="1200" b="1" dirty="0">
                <a:solidFill>
                  <a:schemeClr val="tx2">
                    <a:lumMod val="50000"/>
                  </a:schemeClr>
                </a:solidFill>
                <a:latin typeface="Livvic" pitchFamily="2" charset="0"/>
              </a:rPr>
              <a:t>Response Handling: </a:t>
            </a:r>
            <a:r>
              <a:rPr lang="en-US" sz="1200" dirty="0">
                <a:solidFill>
                  <a:schemeClr val="tx2">
                    <a:lumMod val="50000"/>
                  </a:schemeClr>
                </a:solidFill>
                <a:latin typeface="Livvic" pitchFamily="2" charset="0"/>
              </a:rPr>
              <a:t>The Axios request returns a promise. The React component handles the promise:</a:t>
            </a:r>
          </a:p>
          <a:p>
            <a:endParaRPr lang="en-US" sz="1200" dirty="0">
              <a:solidFill>
                <a:schemeClr val="tx2">
                  <a:lumMod val="50000"/>
                </a:schemeClr>
              </a:solidFill>
              <a:latin typeface="Livvic" pitchFamily="2" charset="0"/>
            </a:endParaRPr>
          </a:p>
          <a:p>
            <a:pPr marL="171450" lvl="1" indent="-171450">
              <a:buFont typeface="Wingdings" panose="05000000000000000000" pitchFamily="2" charset="2"/>
              <a:buChar char="q"/>
            </a:pPr>
            <a:r>
              <a:rPr lang="en-US" sz="1200" b="1" dirty="0">
                <a:solidFill>
                  <a:schemeClr val="tx2">
                    <a:lumMod val="50000"/>
                  </a:schemeClr>
                </a:solidFill>
                <a:latin typeface="Livvic" pitchFamily="2" charset="0"/>
              </a:rPr>
              <a:t> Success</a:t>
            </a:r>
            <a:r>
              <a:rPr lang="en-US" sz="1200" dirty="0">
                <a:solidFill>
                  <a:schemeClr val="tx2">
                    <a:lumMod val="50000"/>
                  </a:schemeClr>
                </a:solidFill>
                <a:latin typeface="Livvic" pitchFamily="2" charset="0"/>
              </a:rPr>
              <a:t>: If the request is successful, the received JSON response (containing the LLM's answer) is processed and displayed in the chat interface.</a:t>
            </a:r>
          </a:p>
          <a:p>
            <a:pPr marL="171450" lvl="1" indent="-171450">
              <a:buFont typeface="Wingdings" panose="05000000000000000000" pitchFamily="2" charset="2"/>
              <a:buChar char="q"/>
            </a:pPr>
            <a:endParaRPr lang="en-US" sz="1200" dirty="0">
              <a:solidFill>
                <a:schemeClr val="tx2">
                  <a:lumMod val="50000"/>
                </a:schemeClr>
              </a:solidFill>
              <a:latin typeface="Livvic" pitchFamily="2" charset="0"/>
            </a:endParaRPr>
          </a:p>
          <a:p>
            <a:pPr marL="171450" lvl="1" indent="-171450">
              <a:buFont typeface="Wingdings" panose="05000000000000000000" pitchFamily="2" charset="2"/>
              <a:buChar char="q"/>
            </a:pPr>
            <a:r>
              <a:rPr lang="en-US" sz="1200" b="1" dirty="0">
                <a:solidFill>
                  <a:schemeClr val="tx2">
                    <a:lumMod val="50000"/>
                  </a:schemeClr>
                </a:solidFill>
                <a:latin typeface="Livvic" pitchFamily="2" charset="0"/>
              </a:rPr>
              <a:t> Error: </a:t>
            </a:r>
            <a:r>
              <a:rPr lang="en-US" sz="1200" dirty="0">
                <a:solidFill>
                  <a:schemeClr val="tx2">
                    <a:lumMod val="50000"/>
                  </a:schemeClr>
                </a:solidFill>
                <a:latin typeface="Livvic" pitchFamily="2" charset="0"/>
              </a:rPr>
              <a:t>In case of an error, an appropriate message (such as "Sorry, I encountered an error...") is presented to the user.</a:t>
            </a:r>
          </a:p>
        </p:txBody>
      </p:sp>
    </p:spTree>
    <p:extLst>
      <p:ext uri="{BB962C8B-B14F-4D97-AF65-F5344CB8AC3E}">
        <p14:creationId xmlns:p14="http://schemas.microsoft.com/office/powerpoint/2010/main" val="34731352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9241860A-3B91-0DAB-FA35-675F93A9B09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73E61D13-7E97-1A55-4B52-B9A3DE95132D}"/>
              </a:ext>
            </a:extLst>
          </p:cNvPr>
          <p:cNvPicPr>
            <a:picLocks noChangeAspect="1"/>
          </p:cNvPicPr>
          <p:nvPr/>
        </p:nvPicPr>
        <p:blipFill>
          <a:blip r:embed="rId3"/>
          <a:stretch>
            <a:fillRect/>
          </a:stretch>
        </p:blipFill>
        <p:spPr>
          <a:xfrm>
            <a:off x="910668" y="548640"/>
            <a:ext cx="7109926" cy="4053218"/>
          </a:xfrm>
          <a:prstGeom prst="rect">
            <a:avLst/>
          </a:prstGeom>
        </p:spPr>
      </p:pic>
      <p:sp>
        <p:nvSpPr>
          <p:cNvPr id="5" name="TextBox 4">
            <a:extLst>
              <a:ext uri="{FF2B5EF4-FFF2-40B4-BE49-F238E27FC236}">
                <a16:creationId xmlns:a16="http://schemas.microsoft.com/office/drawing/2014/main" id="{78D7577F-B547-6D10-FCC2-F686B73E183A}"/>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Application Overview: Start Page</a:t>
            </a:r>
          </a:p>
        </p:txBody>
      </p:sp>
    </p:spTree>
    <p:extLst>
      <p:ext uri="{BB962C8B-B14F-4D97-AF65-F5344CB8AC3E}">
        <p14:creationId xmlns:p14="http://schemas.microsoft.com/office/powerpoint/2010/main" val="35664335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AF15F682-1004-D80B-4523-9C5CFE541FE6}"/>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5F1C2E46-A7B0-5105-CD34-2D5744AC6A41}"/>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Application Overview: Calorie Calculator</a:t>
            </a:r>
          </a:p>
        </p:txBody>
      </p:sp>
      <p:pic>
        <p:nvPicPr>
          <p:cNvPr id="3" name="Picture 2">
            <a:extLst>
              <a:ext uri="{FF2B5EF4-FFF2-40B4-BE49-F238E27FC236}">
                <a16:creationId xmlns:a16="http://schemas.microsoft.com/office/drawing/2014/main" id="{C8B840B3-F2A6-36CA-7FB8-3C63513B59E0}"/>
              </a:ext>
            </a:extLst>
          </p:cNvPr>
          <p:cNvPicPr>
            <a:picLocks noChangeAspect="1"/>
          </p:cNvPicPr>
          <p:nvPr/>
        </p:nvPicPr>
        <p:blipFill>
          <a:blip r:embed="rId3"/>
          <a:stretch>
            <a:fillRect/>
          </a:stretch>
        </p:blipFill>
        <p:spPr>
          <a:xfrm>
            <a:off x="918131" y="548641"/>
            <a:ext cx="7113659" cy="4049486"/>
          </a:xfrm>
          <a:prstGeom prst="rect">
            <a:avLst/>
          </a:prstGeom>
        </p:spPr>
      </p:pic>
    </p:spTree>
    <p:extLst>
      <p:ext uri="{BB962C8B-B14F-4D97-AF65-F5344CB8AC3E}">
        <p14:creationId xmlns:p14="http://schemas.microsoft.com/office/powerpoint/2010/main" val="40158212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4030D30C-D167-D205-8DAE-151799E59C42}"/>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9C3C74B0-EE58-14FF-9D12-A5C0A1E86302}"/>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Application Overview: Calorie Calculator</a:t>
            </a:r>
          </a:p>
        </p:txBody>
      </p:sp>
      <p:sp>
        <p:nvSpPr>
          <p:cNvPr id="6" name="TextBox 5">
            <a:extLst>
              <a:ext uri="{FF2B5EF4-FFF2-40B4-BE49-F238E27FC236}">
                <a16:creationId xmlns:a16="http://schemas.microsoft.com/office/drawing/2014/main" id="{4B0F1A14-33C1-E918-894C-2842436C430B}"/>
              </a:ext>
            </a:extLst>
          </p:cNvPr>
          <p:cNvSpPr txBox="1"/>
          <p:nvPr/>
        </p:nvSpPr>
        <p:spPr>
          <a:xfrm>
            <a:off x="823609" y="719290"/>
            <a:ext cx="7765220" cy="2031325"/>
          </a:xfrm>
          <a:prstGeom prst="rect">
            <a:avLst/>
          </a:prstGeom>
          <a:noFill/>
        </p:spPr>
        <p:txBody>
          <a:bodyPr wrap="square" rtlCol="0">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Livvic" pitchFamily="2" charset="0"/>
              </a:rPr>
              <a:t>The calorie calculator is based on the Mifflin-St Jeor equation. It allows you to find your basal metabolic rate (BMR) – the amount of energy needed for your body to support only its basic vital functions. It differs for men and women:</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Livvic" pitchFamily="2"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i="0" u="none" strike="noStrike" cap="none" normalizeH="0" baseline="0" dirty="0">
                <a:ln>
                  <a:noFill/>
                </a:ln>
                <a:solidFill>
                  <a:schemeClr val="tx1"/>
                </a:solidFill>
                <a:effectLst>
                  <a:outerShdw blurRad="38100" dist="38100" dir="2700000" algn="tl">
                    <a:srgbClr val="000000">
                      <a:alpha val="43137"/>
                    </a:srgbClr>
                  </a:outerShdw>
                </a:effectLst>
                <a:latin typeface="Livvic" pitchFamily="2" charset="0"/>
                <a:cs typeface="Courier New" panose="02070309020205020404" pitchFamily="49" charset="0"/>
              </a:rPr>
              <a:t>BMR(men) = (10 × weight / 1kg + 6.25 × height / 1cm - 5 × age / 1 year + 5) kcal / day</a:t>
            </a:r>
            <a:endParaRPr kumimoji="0" lang="en-US" altLang="en-US" i="0" u="none" strike="noStrike" cap="none" normalizeH="0" baseline="0" dirty="0">
              <a:ln>
                <a:noFill/>
              </a:ln>
              <a:solidFill>
                <a:schemeClr val="tx1"/>
              </a:solidFill>
              <a:effectLst>
                <a:outerShdw blurRad="38100" dist="38100" dir="2700000" algn="tl">
                  <a:srgbClr val="000000">
                    <a:alpha val="43137"/>
                  </a:srgbClr>
                </a:outerShdw>
              </a:effectLst>
              <a:latin typeface="Livvic" pitchFamily="2"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i="0" u="none" strike="noStrike" cap="none" normalizeH="0" baseline="0" dirty="0">
                <a:ln>
                  <a:noFill/>
                </a:ln>
                <a:solidFill>
                  <a:schemeClr val="tx1"/>
                </a:solidFill>
                <a:effectLst>
                  <a:outerShdw blurRad="38100" dist="38100" dir="2700000" algn="tl">
                    <a:srgbClr val="000000">
                      <a:alpha val="43137"/>
                    </a:srgbClr>
                  </a:outerShdw>
                </a:effectLst>
                <a:latin typeface="Livvic" pitchFamily="2" charset="0"/>
                <a:cs typeface="Courier New" panose="02070309020205020404" pitchFamily="49" charset="0"/>
              </a:rPr>
              <a:t>BMR(women) = (10 × weight / 1kg + 6.25 × height / 1cm - 5 × age / 1 year - 161) kcal / day</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Livvic" pitchFamily="2"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Livvic" pitchFamily="2" charset="0"/>
              </a:rPr>
              <a:t>After you calculate your BMR, you need to multiply it by a factor corresponding to your physical activity level to get your Total daily energy expenditure: </a:t>
            </a:r>
          </a:p>
        </p:txBody>
      </p:sp>
      <p:sp>
        <p:nvSpPr>
          <p:cNvPr id="8" name="TextBox 7">
            <a:extLst>
              <a:ext uri="{FF2B5EF4-FFF2-40B4-BE49-F238E27FC236}">
                <a16:creationId xmlns:a16="http://schemas.microsoft.com/office/drawing/2014/main" id="{A75F7E77-1545-5BAB-49E1-3E4D8B1A9A6D}"/>
              </a:ext>
            </a:extLst>
          </p:cNvPr>
          <p:cNvSpPr txBox="1"/>
          <p:nvPr/>
        </p:nvSpPr>
        <p:spPr>
          <a:xfrm>
            <a:off x="1783079" y="2493374"/>
            <a:ext cx="7008223" cy="2039597"/>
          </a:xfrm>
          <a:prstGeom prst="rect">
            <a:avLst/>
          </a:prstGeom>
          <a:noFill/>
        </p:spPr>
        <p:txBody>
          <a:bodyPr wrap="square">
            <a:spAutoFit/>
          </a:bodyPr>
          <a:lstStyle/>
          <a:p>
            <a:pPr marL="171450" marR="0" lvl="0" indent="-1714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pPr>
            <a:endParaRPr kumimoji="0" lang="en-US" altLang="en-US" sz="1200" b="0" i="0" u="none" strike="noStrike" cap="none" normalizeH="0" baseline="0" dirty="0">
              <a:ln>
                <a:noFill/>
              </a:ln>
              <a:solidFill>
                <a:schemeClr val="tx1"/>
              </a:solidFill>
              <a:effectLst/>
              <a:latin typeface="Livvic" pitchFamily="2" charset="0"/>
            </a:endParaRPr>
          </a:p>
          <a:p>
            <a:pPr marL="171450" indent="-171450" algn="just" eaLnBrk="0" fontAlgn="base" hangingPunct="0">
              <a:lnSpc>
                <a:spcPct val="150000"/>
              </a:lnSpc>
              <a:spcBef>
                <a:spcPct val="0"/>
              </a:spcBef>
              <a:spcAft>
                <a:spcPct val="0"/>
              </a:spcAft>
              <a:buClrTx/>
              <a:buFont typeface="Arial" panose="020B0604020202020204" pitchFamily="34" charset="0"/>
              <a:buChar char="•"/>
            </a:pPr>
            <a:r>
              <a:rPr kumimoji="0" lang="en-US" altLang="en-US" sz="1200" b="0" i="0" u="none" strike="noStrike" cap="none" normalizeH="0" baseline="0" dirty="0">
                <a:ln>
                  <a:noFill/>
                </a:ln>
                <a:solidFill>
                  <a:schemeClr val="tx1"/>
                </a:solidFill>
                <a:effectLst/>
                <a:latin typeface="Livvic" pitchFamily="2" charset="0"/>
              </a:rPr>
              <a:t>Sedentary lifestyle (little or no exercise): 1.2</a:t>
            </a:r>
          </a:p>
          <a:p>
            <a:pPr marL="171450" lvl="2" indent="-171450" algn="just" eaLnBrk="0" fontAlgn="base" hangingPunct="0">
              <a:lnSpc>
                <a:spcPct val="150000"/>
              </a:lnSpc>
              <a:spcBef>
                <a:spcPct val="0"/>
              </a:spcBef>
              <a:spcAft>
                <a:spcPct val="0"/>
              </a:spcAft>
              <a:buClrTx/>
              <a:buFont typeface="Arial" panose="020B0604020202020204" pitchFamily="34" charset="0"/>
              <a:buChar char="•"/>
            </a:pPr>
            <a:r>
              <a:rPr kumimoji="0" lang="en-US" altLang="en-US" sz="1200" b="0" i="0" u="none" strike="noStrike" cap="none" normalizeH="0" baseline="0" dirty="0">
                <a:ln>
                  <a:noFill/>
                </a:ln>
                <a:solidFill>
                  <a:schemeClr val="tx1"/>
                </a:solidFill>
                <a:effectLst/>
                <a:latin typeface="Livvic" pitchFamily="2" charset="0"/>
              </a:rPr>
              <a:t>Slightly active lifestyle (light exercise or sports 1-2 days/week): 1.4</a:t>
            </a:r>
          </a:p>
          <a:p>
            <a:pPr marL="171450" lvl="2" indent="-171450" algn="just" eaLnBrk="0" fontAlgn="base" hangingPunct="0">
              <a:lnSpc>
                <a:spcPct val="150000"/>
              </a:lnSpc>
              <a:spcBef>
                <a:spcPct val="0"/>
              </a:spcBef>
              <a:spcAft>
                <a:spcPct val="0"/>
              </a:spcAft>
              <a:buClrTx/>
              <a:buFont typeface="Arial" panose="020B0604020202020204" pitchFamily="34" charset="0"/>
              <a:buChar char="•"/>
            </a:pPr>
            <a:r>
              <a:rPr kumimoji="0" lang="en-US" altLang="en-US" sz="1200" b="0" i="0" u="none" strike="noStrike" cap="none" normalizeH="0" baseline="0" dirty="0">
                <a:ln>
                  <a:noFill/>
                </a:ln>
                <a:solidFill>
                  <a:schemeClr val="tx1"/>
                </a:solidFill>
                <a:effectLst/>
                <a:latin typeface="Livvic" pitchFamily="2" charset="0"/>
              </a:rPr>
              <a:t>Moderately active lifestyle (moderate exercise or sports 2-3 days/week): 1.6</a:t>
            </a:r>
          </a:p>
          <a:p>
            <a:pPr marL="171450" lvl="2" indent="-171450" algn="just" eaLnBrk="0" fontAlgn="base" hangingPunct="0">
              <a:lnSpc>
                <a:spcPct val="150000"/>
              </a:lnSpc>
              <a:spcBef>
                <a:spcPct val="0"/>
              </a:spcBef>
              <a:spcAft>
                <a:spcPct val="0"/>
              </a:spcAft>
              <a:buClrTx/>
              <a:buFont typeface="Arial" panose="020B0604020202020204" pitchFamily="34" charset="0"/>
              <a:buChar char="•"/>
            </a:pPr>
            <a:r>
              <a:rPr kumimoji="0" lang="en-US" altLang="en-US" sz="1200" b="0" i="0" u="none" strike="noStrike" cap="none" normalizeH="0" baseline="0" dirty="0">
                <a:ln>
                  <a:noFill/>
                </a:ln>
                <a:solidFill>
                  <a:schemeClr val="tx1"/>
                </a:solidFill>
                <a:effectLst/>
                <a:latin typeface="Livvic" pitchFamily="2" charset="0"/>
              </a:rPr>
              <a:t>Very active lifestyle (hard exercise or sports 4-5 days/week): 1.75</a:t>
            </a:r>
          </a:p>
          <a:p>
            <a:pPr marL="171450" lvl="2" indent="-171450" algn="just" eaLnBrk="0" fontAlgn="base" hangingPunct="0">
              <a:lnSpc>
                <a:spcPct val="150000"/>
              </a:lnSpc>
              <a:spcBef>
                <a:spcPct val="0"/>
              </a:spcBef>
              <a:spcAft>
                <a:spcPct val="0"/>
              </a:spcAft>
              <a:buClrTx/>
              <a:buFont typeface="Arial" panose="020B0604020202020204" pitchFamily="34" charset="0"/>
              <a:buChar char="•"/>
            </a:pPr>
            <a:r>
              <a:rPr kumimoji="0" lang="en-US" altLang="en-US" sz="1200" b="0" i="0" u="none" strike="noStrike" cap="none" normalizeH="0" baseline="0" dirty="0">
                <a:ln>
                  <a:noFill/>
                </a:ln>
                <a:solidFill>
                  <a:schemeClr val="tx1"/>
                </a:solidFill>
                <a:effectLst/>
                <a:latin typeface="Livvic" pitchFamily="2" charset="0"/>
              </a:rPr>
              <a:t>Extra active lifestyle (very hard exercise, physical job or sports 6-7 days/week): 2.0</a:t>
            </a:r>
          </a:p>
          <a:p>
            <a:pPr marL="171450" lvl="2" indent="-171450" algn="just" eaLnBrk="0" fontAlgn="base" hangingPunct="0">
              <a:lnSpc>
                <a:spcPct val="150000"/>
              </a:lnSpc>
              <a:spcBef>
                <a:spcPct val="0"/>
              </a:spcBef>
              <a:spcAft>
                <a:spcPct val="0"/>
              </a:spcAft>
              <a:buClrTx/>
              <a:buFont typeface="Arial" panose="020B0604020202020204" pitchFamily="34" charset="0"/>
              <a:buChar char="•"/>
            </a:pPr>
            <a:r>
              <a:rPr kumimoji="0" lang="en-US" altLang="en-US" sz="1200" b="0" i="0" u="none" strike="noStrike" cap="none" normalizeH="0" baseline="0" dirty="0">
                <a:ln>
                  <a:noFill/>
                </a:ln>
                <a:solidFill>
                  <a:schemeClr val="tx1"/>
                </a:solidFill>
                <a:effectLst/>
                <a:latin typeface="Livvic" pitchFamily="2" charset="0"/>
              </a:rPr>
              <a:t>Professional athlete: 2.3</a:t>
            </a:r>
          </a:p>
        </p:txBody>
      </p:sp>
    </p:spTree>
    <p:extLst>
      <p:ext uri="{BB962C8B-B14F-4D97-AF65-F5344CB8AC3E}">
        <p14:creationId xmlns:p14="http://schemas.microsoft.com/office/powerpoint/2010/main" val="29585809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1A17BE43-C8F0-54DD-11AE-8B86C508A092}"/>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C4EF5F38-165F-A3F6-C0C2-871190F90DD5}"/>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Application Overview: Steps to Calories Calculator</a:t>
            </a:r>
          </a:p>
        </p:txBody>
      </p:sp>
      <p:pic>
        <p:nvPicPr>
          <p:cNvPr id="4" name="Picture 3">
            <a:extLst>
              <a:ext uri="{FF2B5EF4-FFF2-40B4-BE49-F238E27FC236}">
                <a16:creationId xmlns:a16="http://schemas.microsoft.com/office/drawing/2014/main" id="{3AC827D7-0A10-AECB-A6D4-BF665B3010B9}"/>
              </a:ext>
            </a:extLst>
          </p:cNvPr>
          <p:cNvPicPr>
            <a:picLocks noChangeAspect="1"/>
          </p:cNvPicPr>
          <p:nvPr/>
        </p:nvPicPr>
        <p:blipFill>
          <a:blip r:embed="rId3"/>
          <a:stretch>
            <a:fillRect/>
          </a:stretch>
        </p:blipFill>
        <p:spPr>
          <a:xfrm>
            <a:off x="914400" y="559837"/>
            <a:ext cx="7102462" cy="4039445"/>
          </a:xfrm>
          <a:prstGeom prst="rect">
            <a:avLst/>
          </a:prstGeom>
        </p:spPr>
      </p:pic>
    </p:spTree>
    <p:extLst>
      <p:ext uri="{BB962C8B-B14F-4D97-AF65-F5344CB8AC3E}">
        <p14:creationId xmlns:p14="http://schemas.microsoft.com/office/powerpoint/2010/main" val="24316830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8C4A9F2B-975E-4BE4-0B74-005082B6447C}"/>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EAACE927-6FFE-8EC8-8648-8D6A533DBE89}"/>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Application Overview: Steps to Calories Calculator</a:t>
            </a:r>
          </a:p>
        </p:txBody>
      </p:sp>
      <p:sp>
        <p:nvSpPr>
          <p:cNvPr id="6" name="TextBox 5">
            <a:extLst>
              <a:ext uri="{FF2B5EF4-FFF2-40B4-BE49-F238E27FC236}">
                <a16:creationId xmlns:a16="http://schemas.microsoft.com/office/drawing/2014/main" id="{29B3031B-F99B-7D72-6F2B-F61F1E97D28E}"/>
              </a:ext>
            </a:extLst>
          </p:cNvPr>
          <p:cNvSpPr txBox="1"/>
          <p:nvPr/>
        </p:nvSpPr>
        <p:spPr>
          <a:xfrm>
            <a:off x="823609" y="719290"/>
            <a:ext cx="7765220" cy="3970318"/>
          </a:xfrm>
          <a:prstGeom prst="rect">
            <a:avLst/>
          </a:prstGeom>
          <a:noFill/>
        </p:spPr>
        <p:txBody>
          <a:bodyPr wrap="square" rtlCol="0">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Livvic" pitchFamily="2" charset="0"/>
              </a:rPr>
              <a:t>To count calories burned by steps: </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dirty="0">
              <a:solidFill>
                <a:schemeClr val="tx1"/>
              </a:solidFill>
              <a:latin typeface="Livvic" pitchFamily="2" charset="0"/>
            </a:endParaRPr>
          </a:p>
          <a:p>
            <a:pPr marL="342900" marR="0" lvl="0" indent="-342900" algn="just" defTabSz="914400" rtl="0" eaLnBrk="0" fontAlgn="base" latinLnBrk="0" hangingPunct="0">
              <a:lnSpc>
                <a:spcPct val="100000"/>
              </a:lnSpc>
              <a:spcBef>
                <a:spcPct val="0"/>
              </a:spcBef>
              <a:spcAft>
                <a:spcPct val="0"/>
              </a:spcAft>
              <a:buClrTx/>
              <a:buSzTx/>
              <a:buAutoNum type="arabicPeriod"/>
              <a:tabLst/>
            </a:pPr>
            <a:r>
              <a:rPr kumimoji="0" lang="en-US" altLang="en-US" b="0" i="0" u="none" strike="noStrike" cap="none" normalizeH="0" baseline="0" dirty="0">
                <a:ln>
                  <a:noFill/>
                </a:ln>
                <a:solidFill>
                  <a:schemeClr val="tx1"/>
                </a:solidFill>
                <a:effectLst/>
                <a:latin typeface="Livvic" pitchFamily="2" charset="0"/>
              </a:rPr>
              <a:t>You need to know your weight in kilograms, height in meters, how many steps you've taken, and your pace in m/s. You can stick to the general pace values and their MET cofactors: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Livvic" pitchFamily="2" charset="0"/>
              </a:rPr>
              <a:t>		Slow — 0.9 m/s (2.8 MET);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Livvic" pitchFamily="2" charset="0"/>
              </a:rPr>
              <a:t>		Average — 1,34 m/s (3.5 MET);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Livvic" pitchFamily="2" charset="0"/>
              </a:rPr>
              <a:t>		Fast — 1,79 m/s (5 MET). </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dirty="0">
              <a:solidFill>
                <a:schemeClr val="tx1"/>
              </a:solidFill>
              <a:latin typeface="Livvic" pitchFamily="2" charset="0"/>
            </a:endParaRPr>
          </a:p>
          <a:p>
            <a:pPr marR="0" lvl="0" algn="just"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a:ln>
                  <a:noFill/>
                </a:ln>
                <a:solidFill>
                  <a:schemeClr val="tx1"/>
                </a:solidFill>
                <a:effectLst/>
                <a:latin typeface="Livvic" pitchFamily="2" charset="0"/>
              </a:rPr>
              <a:t>2.      Use the following formulas to calculate the stride and the walked distance. </a:t>
            </a:r>
          </a:p>
          <a:p>
            <a:pPr lvl="2" algn="just" eaLnBrk="0" fontAlgn="base" hangingPunct="0">
              <a:spcBef>
                <a:spcPct val="0"/>
              </a:spcBef>
              <a:spcAft>
                <a:spcPct val="0"/>
              </a:spcAft>
              <a:buClrTx/>
            </a:pPr>
            <a:r>
              <a:rPr kumimoji="0" lang="en-US" altLang="en-US" b="0" i="0" u="none" strike="noStrike" cap="none" normalizeH="0" baseline="0" dirty="0">
                <a:ln>
                  <a:noFill/>
                </a:ln>
                <a:solidFill>
                  <a:schemeClr val="tx1"/>
                </a:solidFill>
                <a:effectLst/>
                <a:latin typeface="Livvic" pitchFamily="2" charset="0"/>
              </a:rPr>
              <a:t>		stride = height × 0.414 </a:t>
            </a:r>
          </a:p>
          <a:p>
            <a:pPr lvl="2" algn="just" eaLnBrk="0" fontAlgn="base" hangingPunct="0">
              <a:spcBef>
                <a:spcPct val="0"/>
              </a:spcBef>
              <a:spcAft>
                <a:spcPct val="0"/>
              </a:spcAft>
              <a:buClrTx/>
            </a:pPr>
            <a:r>
              <a:rPr kumimoji="0" lang="en-US" altLang="en-US" b="0" i="0" u="none" strike="noStrike" cap="none" normalizeH="0" baseline="0" dirty="0">
                <a:ln>
                  <a:noFill/>
                </a:ln>
                <a:solidFill>
                  <a:schemeClr val="tx1"/>
                </a:solidFill>
                <a:effectLst/>
                <a:latin typeface="Livvic" pitchFamily="2" charset="0"/>
              </a:rPr>
              <a:t>		distance = stride × steps </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dirty="0">
              <a:solidFill>
                <a:schemeClr val="tx1"/>
              </a:solidFill>
              <a:latin typeface="Livvic" pitchFamily="2"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Livvic" pitchFamily="2" charset="0"/>
              </a:rPr>
              <a:t>3.      Calculate the walking time: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Livvic" pitchFamily="2" charset="0"/>
              </a:rPr>
              <a:t>		time = distance/speed </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dirty="0">
              <a:solidFill>
                <a:schemeClr val="tx1"/>
              </a:solidFill>
              <a:latin typeface="Livvic" pitchFamily="2"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Livvic" pitchFamily="2" charset="0"/>
              </a:rPr>
              <a:t>4.      Finally, count the calories burned: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Livvic" pitchFamily="2" charset="0"/>
              </a:rPr>
              <a:t>		</a:t>
            </a:r>
            <a:r>
              <a:rPr kumimoji="0" lang="en-US" altLang="en-US" b="0" i="0" u="none" strike="noStrike" cap="none" normalizeH="0" baseline="0" dirty="0">
                <a:ln>
                  <a:noFill/>
                </a:ln>
                <a:solidFill>
                  <a:schemeClr val="tx1"/>
                </a:solidFill>
                <a:effectLst>
                  <a:outerShdw blurRad="38100" dist="38100" dir="2700000" algn="tl">
                    <a:srgbClr val="000000">
                      <a:alpha val="43137"/>
                    </a:srgbClr>
                  </a:outerShdw>
                </a:effectLst>
                <a:latin typeface="Livvic" pitchFamily="2" charset="0"/>
              </a:rPr>
              <a:t>calories = time × MET × 3.5 × weight/(200 × 60)</a:t>
            </a:r>
          </a:p>
        </p:txBody>
      </p:sp>
    </p:spTree>
    <p:extLst>
      <p:ext uri="{BB962C8B-B14F-4D97-AF65-F5344CB8AC3E}">
        <p14:creationId xmlns:p14="http://schemas.microsoft.com/office/powerpoint/2010/main" val="21258782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EF835674-3EF9-0B73-3AE1-B7C79E2E2398}"/>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9865662D-3A78-CC09-A236-215CAE5CEF70}"/>
              </a:ext>
            </a:extLst>
          </p:cNvPr>
          <p:cNvSpPr txBox="1"/>
          <p:nvPr/>
        </p:nvSpPr>
        <p:spPr>
          <a:xfrm>
            <a:off x="589694" y="146104"/>
            <a:ext cx="6934511" cy="369332"/>
          </a:xfrm>
          <a:prstGeom prst="rect">
            <a:avLst/>
          </a:prstGeom>
          <a:noFill/>
        </p:spPr>
        <p:txBody>
          <a:bodyPr wrap="square">
            <a:spAutoFit/>
          </a:bodyPr>
          <a:lstStyle/>
          <a:p>
            <a:pPr algn="ctr"/>
            <a:r>
              <a:rPr lang="en-US" sz="1800" b="1" dirty="0">
                <a:solidFill>
                  <a:schemeClr val="tx1"/>
                </a:solidFill>
                <a:latin typeface="Livvic" pitchFamily="2" charset="0"/>
              </a:rPr>
              <a:t>Application Demo</a:t>
            </a:r>
          </a:p>
        </p:txBody>
      </p:sp>
      <p:pic>
        <p:nvPicPr>
          <p:cNvPr id="2" name="demo">
            <a:hlinkClick r:id="" action="ppaction://media"/>
            <a:extLst>
              <a:ext uri="{FF2B5EF4-FFF2-40B4-BE49-F238E27FC236}">
                <a16:creationId xmlns:a16="http://schemas.microsoft.com/office/drawing/2014/main" id="{9693E126-014F-1BD4-F575-C1F9CDFD955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33890" y="552372"/>
            <a:ext cx="7079240" cy="4042721"/>
          </a:xfrm>
          <a:prstGeom prst="rect">
            <a:avLst/>
          </a:prstGeom>
        </p:spPr>
      </p:pic>
    </p:spTree>
    <p:extLst>
      <p:ext uri="{BB962C8B-B14F-4D97-AF65-F5344CB8AC3E}">
        <p14:creationId xmlns:p14="http://schemas.microsoft.com/office/powerpoint/2010/main" val="3149588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63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27" name="Google Shape;241;p30">
            <a:extLst>
              <a:ext uri="{FF2B5EF4-FFF2-40B4-BE49-F238E27FC236}">
                <a16:creationId xmlns:a16="http://schemas.microsoft.com/office/drawing/2014/main" id="{7C22613E-BF9A-1F44-2FC5-ADD0C2D3AF7D}"/>
              </a:ext>
            </a:extLst>
          </p:cNvPr>
          <p:cNvSpPr txBox="1">
            <a:spLocks/>
          </p:cNvSpPr>
          <p:nvPr/>
        </p:nvSpPr>
        <p:spPr>
          <a:xfrm>
            <a:off x="1874551" y="1765571"/>
            <a:ext cx="5394895" cy="1612358"/>
          </a:xfrm>
          <a:prstGeom prst="roundRect">
            <a:avLst/>
          </a:prstGeom>
          <a:solidFill>
            <a:schemeClr val="lt2"/>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endParaRPr lang="en-US" sz="1800" b="1" dirty="0"/>
          </a:p>
        </p:txBody>
      </p:sp>
      <p:sp>
        <p:nvSpPr>
          <p:cNvPr id="4" name="Google Shape;317;p34">
            <a:extLst>
              <a:ext uri="{FF2B5EF4-FFF2-40B4-BE49-F238E27FC236}">
                <a16:creationId xmlns:a16="http://schemas.microsoft.com/office/drawing/2014/main" id="{C0865345-F76C-B640-AE5F-E3A19B34AB4C}"/>
              </a:ext>
            </a:extLst>
          </p:cNvPr>
          <p:cNvSpPr txBox="1">
            <a:spLocks noGrp="1"/>
          </p:cNvSpPr>
          <p:nvPr>
            <p:ph type="title"/>
          </p:nvPr>
        </p:nvSpPr>
        <p:spPr>
          <a:xfrm>
            <a:off x="848138" y="1517550"/>
            <a:ext cx="7447723" cy="210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t>THANK </a:t>
            </a:r>
            <a:r>
              <a:rPr lang="en" sz="6000" u="sng" dirty="0"/>
              <a:t>YOU</a:t>
            </a:r>
            <a:endParaRPr sz="6000" b="0" u="sng" dirty="0">
              <a:latin typeface="Poppins Medium"/>
              <a:ea typeface="Poppins Medium"/>
              <a:cs typeface="Poppins Medium"/>
              <a:sym typeface="Poppins Medium"/>
            </a:endParaRPr>
          </a:p>
        </p:txBody>
      </p:sp>
      <p:grpSp>
        <p:nvGrpSpPr>
          <p:cNvPr id="2" name="Google Shape;858;p47">
            <a:extLst>
              <a:ext uri="{FF2B5EF4-FFF2-40B4-BE49-F238E27FC236}">
                <a16:creationId xmlns:a16="http://schemas.microsoft.com/office/drawing/2014/main" id="{E7BE6EBE-843F-412D-0976-D6258DF2D615}"/>
              </a:ext>
            </a:extLst>
          </p:cNvPr>
          <p:cNvGrpSpPr/>
          <p:nvPr/>
        </p:nvGrpSpPr>
        <p:grpSpPr>
          <a:xfrm>
            <a:off x="7438953" y="3547597"/>
            <a:ext cx="1705047" cy="1595903"/>
            <a:chOff x="4574229" y="3535719"/>
            <a:chExt cx="924578" cy="914368"/>
          </a:xfrm>
        </p:grpSpPr>
        <p:sp>
          <p:nvSpPr>
            <p:cNvPr id="3" name="Google Shape;859;p47">
              <a:extLst>
                <a:ext uri="{FF2B5EF4-FFF2-40B4-BE49-F238E27FC236}">
                  <a16:creationId xmlns:a16="http://schemas.microsoft.com/office/drawing/2014/main" id="{4C694D4D-07FF-8306-FD94-1ACB1476674A}"/>
                </a:ext>
              </a:extLst>
            </p:cNvPr>
            <p:cNvSpPr/>
            <p:nvPr/>
          </p:nvSpPr>
          <p:spPr>
            <a:xfrm>
              <a:off x="4574229" y="3535719"/>
              <a:ext cx="924578" cy="914368"/>
            </a:xfrm>
            <a:custGeom>
              <a:avLst/>
              <a:gdLst/>
              <a:ahLst/>
              <a:cxnLst/>
              <a:rect l="l" t="t" r="r" b="b"/>
              <a:pathLst>
                <a:path w="47634" h="47562" extrusionOk="0">
                  <a:moveTo>
                    <a:pt x="47634" y="1"/>
                  </a:moveTo>
                  <a:lnTo>
                    <a:pt x="1" y="47562"/>
                  </a:lnTo>
                  <a:lnTo>
                    <a:pt x="47634" y="47562"/>
                  </a:lnTo>
                  <a:lnTo>
                    <a:pt x="476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60;p47">
              <a:extLst>
                <a:ext uri="{FF2B5EF4-FFF2-40B4-BE49-F238E27FC236}">
                  <a16:creationId xmlns:a16="http://schemas.microsoft.com/office/drawing/2014/main" id="{2888E212-2154-616B-77A3-2B65DED218FD}"/>
                </a:ext>
              </a:extLst>
            </p:cNvPr>
            <p:cNvSpPr/>
            <p:nvPr/>
          </p:nvSpPr>
          <p:spPr>
            <a:xfrm>
              <a:off x="5036516" y="3992209"/>
              <a:ext cx="462289" cy="457876"/>
            </a:xfrm>
            <a:custGeom>
              <a:avLst/>
              <a:gdLst/>
              <a:ahLst/>
              <a:cxnLst/>
              <a:rect l="l" t="t" r="r" b="b"/>
              <a:pathLst>
                <a:path w="23817" h="23817" extrusionOk="0">
                  <a:moveTo>
                    <a:pt x="23817" y="0"/>
                  </a:moveTo>
                  <a:lnTo>
                    <a:pt x="0" y="23817"/>
                  </a:ln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858;p47">
            <a:extLst>
              <a:ext uri="{FF2B5EF4-FFF2-40B4-BE49-F238E27FC236}">
                <a16:creationId xmlns:a16="http://schemas.microsoft.com/office/drawing/2014/main" id="{A477F003-6381-BD56-4567-C7BC84A92FC5}"/>
              </a:ext>
            </a:extLst>
          </p:cNvPr>
          <p:cNvGrpSpPr/>
          <p:nvPr/>
        </p:nvGrpSpPr>
        <p:grpSpPr>
          <a:xfrm flipV="1">
            <a:off x="7438949" y="1211"/>
            <a:ext cx="1705047" cy="1595903"/>
            <a:chOff x="4574229" y="3535719"/>
            <a:chExt cx="924578" cy="914368"/>
          </a:xfrm>
        </p:grpSpPr>
        <p:sp>
          <p:nvSpPr>
            <p:cNvPr id="10" name="Google Shape;859;p47">
              <a:extLst>
                <a:ext uri="{FF2B5EF4-FFF2-40B4-BE49-F238E27FC236}">
                  <a16:creationId xmlns:a16="http://schemas.microsoft.com/office/drawing/2014/main" id="{5940840A-1F53-80C2-1732-F7778C681B3A}"/>
                </a:ext>
              </a:extLst>
            </p:cNvPr>
            <p:cNvSpPr/>
            <p:nvPr/>
          </p:nvSpPr>
          <p:spPr>
            <a:xfrm>
              <a:off x="4574229" y="3535719"/>
              <a:ext cx="924578" cy="914368"/>
            </a:xfrm>
            <a:custGeom>
              <a:avLst/>
              <a:gdLst/>
              <a:ahLst/>
              <a:cxnLst/>
              <a:rect l="l" t="t" r="r" b="b"/>
              <a:pathLst>
                <a:path w="47634" h="47562" extrusionOk="0">
                  <a:moveTo>
                    <a:pt x="47634" y="1"/>
                  </a:moveTo>
                  <a:lnTo>
                    <a:pt x="1" y="47562"/>
                  </a:lnTo>
                  <a:lnTo>
                    <a:pt x="47634" y="47562"/>
                  </a:lnTo>
                  <a:lnTo>
                    <a:pt x="476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0;p47">
              <a:extLst>
                <a:ext uri="{FF2B5EF4-FFF2-40B4-BE49-F238E27FC236}">
                  <a16:creationId xmlns:a16="http://schemas.microsoft.com/office/drawing/2014/main" id="{E7FFDD14-CE32-C34F-5257-492B19DDFF58}"/>
                </a:ext>
              </a:extLst>
            </p:cNvPr>
            <p:cNvSpPr/>
            <p:nvPr/>
          </p:nvSpPr>
          <p:spPr>
            <a:xfrm>
              <a:off x="5036516" y="3992209"/>
              <a:ext cx="462289" cy="457876"/>
            </a:xfrm>
            <a:custGeom>
              <a:avLst/>
              <a:gdLst/>
              <a:ahLst/>
              <a:cxnLst/>
              <a:rect l="l" t="t" r="r" b="b"/>
              <a:pathLst>
                <a:path w="23817" h="23817" extrusionOk="0">
                  <a:moveTo>
                    <a:pt x="23817" y="0"/>
                  </a:moveTo>
                  <a:lnTo>
                    <a:pt x="0" y="23817"/>
                  </a:ln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858;p47">
            <a:extLst>
              <a:ext uri="{FF2B5EF4-FFF2-40B4-BE49-F238E27FC236}">
                <a16:creationId xmlns:a16="http://schemas.microsoft.com/office/drawing/2014/main" id="{2205295C-18B7-1B1F-A04E-27C7B11B853C}"/>
              </a:ext>
            </a:extLst>
          </p:cNvPr>
          <p:cNvGrpSpPr/>
          <p:nvPr/>
        </p:nvGrpSpPr>
        <p:grpSpPr>
          <a:xfrm flipH="1">
            <a:off x="0" y="3546386"/>
            <a:ext cx="1705047" cy="1595903"/>
            <a:chOff x="4574229" y="3535719"/>
            <a:chExt cx="924578" cy="914368"/>
          </a:xfrm>
        </p:grpSpPr>
        <p:sp>
          <p:nvSpPr>
            <p:cNvPr id="22" name="Google Shape;859;p47">
              <a:extLst>
                <a:ext uri="{FF2B5EF4-FFF2-40B4-BE49-F238E27FC236}">
                  <a16:creationId xmlns:a16="http://schemas.microsoft.com/office/drawing/2014/main" id="{2E129A39-EC77-D90E-C19C-F41702CCA668}"/>
                </a:ext>
              </a:extLst>
            </p:cNvPr>
            <p:cNvSpPr/>
            <p:nvPr/>
          </p:nvSpPr>
          <p:spPr>
            <a:xfrm>
              <a:off x="4574229" y="3535719"/>
              <a:ext cx="924578" cy="914368"/>
            </a:xfrm>
            <a:custGeom>
              <a:avLst/>
              <a:gdLst/>
              <a:ahLst/>
              <a:cxnLst/>
              <a:rect l="l" t="t" r="r" b="b"/>
              <a:pathLst>
                <a:path w="47634" h="47562" extrusionOk="0">
                  <a:moveTo>
                    <a:pt x="47634" y="1"/>
                  </a:moveTo>
                  <a:lnTo>
                    <a:pt x="1" y="47562"/>
                  </a:lnTo>
                  <a:lnTo>
                    <a:pt x="47634" y="47562"/>
                  </a:lnTo>
                  <a:lnTo>
                    <a:pt x="476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60;p47">
              <a:extLst>
                <a:ext uri="{FF2B5EF4-FFF2-40B4-BE49-F238E27FC236}">
                  <a16:creationId xmlns:a16="http://schemas.microsoft.com/office/drawing/2014/main" id="{1F0C37BA-4C6C-8EB9-0199-0612D131B98D}"/>
                </a:ext>
              </a:extLst>
            </p:cNvPr>
            <p:cNvSpPr/>
            <p:nvPr/>
          </p:nvSpPr>
          <p:spPr>
            <a:xfrm>
              <a:off x="5036516" y="3992209"/>
              <a:ext cx="462289" cy="457876"/>
            </a:xfrm>
            <a:custGeom>
              <a:avLst/>
              <a:gdLst/>
              <a:ahLst/>
              <a:cxnLst/>
              <a:rect l="l" t="t" r="r" b="b"/>
              <a:pathLst>
                <a:path w="23817" h="23817" extrusionOk="0">
                  <a:moveTo>
                    <a:pt x="23817" y="0"/>
                  </a:moveTo>
                  <a:lnTo>
                    <a:pt x="0" y="23817"/>
                  </a:ln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858;p47">
            <a:extLst>
              <a:ext uri="{FF2B5EF4-FFF2-40B4-BE49-F238E27FC236}">
                <a16:creationId xmlns:a16="http://schemas.microsoft.com/office/drawing/2014/main" id="{542350F5-305C-403F-8778-4BB78E7416EA}"/>
              </a:ext>
            </a:extLst>
          </p:cNvPr>
          <p:cNvGrpSpPr/>
          <p:nvPr/>
        </p:nvGrpSpPr>
        <p:grpSpPr>
          <a:xfrm rot="16200000" flipV="1">
            <a:off x="-54572" y="54572"/>
            <a:ext cx="1705047" cy="1595903"/>
            <a:chOff x="4574229" y="3535719"/>
            <a:chExt cx="924578" cy="914368"/>
          </a:xfrm>
        </p:grpSpPr>
        <p:sp>
          <p:nvSpPr>
            <p:cNvPr id="25" name="Google Shape;859;p47">
              <a:extLst>
                <a:ext uri="{FF2B5EF4-FFF2-40B4-BE49-F238E27FC236}">
                  <a16:creationId xmlns:a16="http://schemas.microsoft.com/office/drawing/2014/main" id="{FFD7CCC4-F0A3-E483-3026-251A508E5A25}"/>
                </a:ext>
              </a:extLst>
            </p:cNvPr>
            <p:cNvSpPr/>
            <p:nvPr/>
          </p:nvSpPr>
          <p:spPr>
            <a:xfrm>
              <a:off x="4574229" y="3535719"/>
              <a:ext cx="924578" cy="914368"/>
            </a:xfrm>
            <a:custGeom>
              <a:avLst/>
              <a:gdLst/>
              <a:ahLst/>
              <a:cxnLst/>
              <a:rect l="l" t="t" r="r" b="b"/>
              <a:pathLst>
                <a:path w="47634" h="47562" extrusionOk="0">
                  <a:moveTo>
                    <a:pt x="47634" y="1"/>
                  </a:moveTo>
                  <a:lnTo>
                    <a:pt x="1" y="47562"/>
                  </a:lnTo>
                  <a:lnTo>
                    <a:pt x="47634" y="47562"/>
                  </a:lnTo>
                  <a:lnTo>
                    <a:pt x="476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60;p47">
              <a:extLst>
                <a:ext uri="{FF2B5EF4-FFF2-40B4-BE49-F238E27FC236}">
                  <a16:creationId xmlns:a16="http://schemas.microsoft.com/office/drawing/2014/main" id="{99962AE8-1950-408E-1838-778F6AAB662F}"/>
                </a:ext>
              </a:extLst>
            </p:cNvPr>
            <p:cNvSpPr/>
            <p:nvPr/>
          </p:nvSpPr>
          <p:spPr>
            <a:xfrm>
              <a:off x="5036516" y="3992209"/>
              <a:ext cx="462289" cy="457876"/>
            </a:xfrm>
            <a:custGeom>
              <a:avLst/>
              <a:gdLst/>
              <a:ahLst/>
              <a:cxnLst/>
              <a:rect l="l" t="t" r="r" b="b"/>
              <a:pathLst>
                <a:path w="23817" h="23817" extrusionOk="0">
                  <a:moveTo>
                    <a:pt x="23817" y="0"/>
                  </a:moveTo>
                  <a:lnTo>
                    <a:pt x="0" y="23817"/>
                  </a:ln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309427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4" name="Google Shape;317;p34">
            <a:extLst>
              <a:ext uri="{FF2B5EF4-FFF2-40B4-BE49-F238E27FC236}">
                <a16:creationId xmlns:a16="http://schemas.microsoft.com/office/drawing/2014/main" id="{C0865345-F76C-B640-AE5F-E3A19B34AB4C}"/>
              </a:ext>
            </a:extLst>
          </p:cNvPr>
          <p:cNvSpPr txBox="1">
            <a:spLocks noGrp="1"/>
          </p:cNvSpPr>
          <p:nvPr>
            <p:ph type="title"/>
          </p:nvPr>
        </p:nvSpPr>
        <p:spPr>
          <a:xfrm>
            <a:off x="347098" y="1410347"/>
            <a:ext cx="8625218" cy="210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solidFill>
                  <a:schemeClr val="tx2">
                    <a:lumMod val="50000"/>
                  </a:schemeClr>
                </a:solidFill>
              </a:rPr>
              <a:t>Bite2Burn: </a:t>
            </a:r>
            <a:r>
              <a:rPr lang="en" sz="3500" dirty="0"/>
              <a:t>Nutritional Insight and Fitness Tracking Application</a:t>
            </a:r>
            <a:r>
              <a:rPr lang="en" sz="4800" dirty="0"/>
              <a:t>	</a:t>
            </a:r>
            <a:endParaRPr sz="4800" b="0" dirty="0">
              <a:latin typeface="Poppins Medium"/>
              <a:ea typeface="Poppins Medium"/>
              <a:cs typeface="Poppins Medium"/>
              <a:sym typeface="Poppins Medium"/>
            </a:endParaRPr>
          </a:p>
        </p:txBody>
      </p:sp>
      <p:grpSp>
        <p:nvGrpSpPr>
          <p:cNvPr id="5" name="Google Shape;846;p47">
            <a:extLst>
              <a:ext uri="{FF2B5EF4-FFF2-40B4-BE49-F238E27FC236}">
                <a16:creationId xmlns:a16="http://schemas.microsoft.com/office/drawing/2014/main" id="{85EA911F-11E7-89CA-6479-79991C089820}"/>
              </a:ext>
            </a:extLst>
          </p:cNvPr>
          <p:cNvGrpSpPr/>
          <p:nvPr/>
        </p:nvGrpSpPr>
        <p:grpSpPr>
          <a:xfrm>
            <a:off x="7719215" y="3828884"/>
            <a:ext cx="1424783" cy="1314616"/>
            <a:chOff x="5994355" y="2288976"/>
            <a:chExt cx="923668" cy="914373"/>
          </a:xfrm>
        </p:grpSpPr>
        <p:sp>
          <p:nvSpPr>
            <p:cNvPr id="6" name="Google Shape;847;p47">
              <a:extLst>
                <a:ext uri="{FF2B5EF4-FFF2-40B4-BE49-F238E27FC236}">
                  <a16:creationId xmlns:a16="http://schemas.microsoft.com/office/drawing/2014/main" id="{66678DA2-262A-4393-75C7-4A799C3F45E4}"/>
                </a:ext>
              </a:extLst>
            </p:cNvPr>
            <p:cNvSpPr/>
            <p:nvPr/>
          </p:nvSpPr>
          <p:spPr>
            <a:xfrm>
              <a:off x="5994355" y="2288976"/>
              <a:ext cx="923668" cy="914373"/>
            </a:xfrm>
            <a:custGeom>
              <a:avLst/>
              <a:gdLst/>
              <a:ahLst/>
              <a:cxnLst/>
              <a:rect l="l" t="t" r="r" b="b"/>
              <a:pathLst>
                <a:path w="47634" h="47567" extrusionOk="0">
                  <a:moveTo>
                    <a:pt x="47634" y="0"/>
                  </a:moveTo>
                  <a:cubicBezTo>
                    <a:pt x="21325" y="0"/>
                    <a:pt x="0" y="21258"/>
                    <a:pt x="0" y="47567"/>
                  </a:cubicBezTo>
                  <a:lnTo>
                    <a:pt x="47634" y="47567"/>
                  </a:lnTo>
                  <a:lnTo>
                    <a:pt x="476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8;p47">
              <a:extLst>
                <a:ext uri="{FF2B5EF4-FFF2-40B4-BE49-F238E27FC236}">
                  <a16:creationId xmlns:a16="http://schemas.microsoft.com/office/drawing/2014/main" id="{9D39A253-CA6F-E362-31EC-8337140CBF20}"/>
                </a:ext>
              </a:extLst>
            </p:cNvPr>
            <p:cNvSpPr/>
            <p:nvPr/>
          </p:nvSpPr>
          <p:spPr>
            <a:xfrm>
              <a:off x="6339435" y="2629661"/>
              <a:ext cx="578587" cy="573687"/>
            </a:xfrm>
            <a:custGeom>
              <a:avLst/>
              <a:gdLst/>
              <a:ahLst/>
              <a:cxnLst/>
              <a:rect l="l" t="t" r="r" b="b"/>
              <a:pathLst>
                <a:path w="29838" h="29844" extrusionOk="0">
                  <a:moveTo>
                    <a:pt x="29838" y="1"/>
                  </a:moveTo>
                  <a:cubicBezTo>
                    <a:pt x="13360" y="1"/>
                    <a:pt x="0" y="13366"/>
                    <a:pt x="0" y="29844"/>
                  </a:cubicBezTo>
                  <a:lnTo>
                    <a:pt x="29838" y="29844"/>
                  </a:lnTo>
                  <a:lnTo>
                    <a:pt x="298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46;p47">
            <a:extLst>
              <a:ext uri="{FF2B5EF4-FFF2-40B4-BE49-F238E27FC236}">
                <a16:creationId xmlns:a16="http://schemas.microsoft.com/office/drawing/2014/main" id="{140CF111-078E-6595-A267-9F64ACA7AF7E}"/>
              </a:ext>
            </a:extLst>
          </p:cNvPr>
          <p:cNvGrpSpPr/>
          <p:nvPr/>
        </p:nvGrpSpPr>
        <p:grpSpPr>
          <a:xfrm rot="5400000" flipH="1">
            <a:off x="-430" y="430"/>
            <a:ext cx="1369023" cy="1368164"/>
            <a:chOff x="5994355" y="2288976"/>
            <a:chExt cx="923668" cy="914373"/>
          </a:xfrm>
        </p:grpSpPr>
        <p:sp>
          <p:nvSpPr>
            <p:cNvPr id="12" name="Google Shape;847;p47">
              <a:extLst>
                <a:ext uri="{FF2B5EF4-FFF2-40B4-BE49-F238E27FC236}">
                  <a16:creationId xmlns:a16="http://schemas.microsoft.com/office/drawing/2014/main" id="{00D6D8F4-5FB2-218A-66C2-21E45563024B}"/>
                </a:ext>
              </a:extLst>
            </p:cNvPr>
            <p:cNvSpPr/>
            <p:nvPr/>
          </p:nvSpPr>
          <p:spPr>
            <a:xfrm>
              <a:off x="5994355" y="2288976"/>
              <a:ext cx="923668" cy="914373"/>
            </a:xfrm>
            <a:custGeom>
              <a:avLst/>
              <a:gdLst/>
              <a:ahLst/>
              <a:cxnLst/>
              <a:rect l="l" t="t" r="r" b="b"/>
              <a:pathLst>
                <a:path w="47634" h="47567" extrusionOk="0">
                  <a:moveTo>
                    <a:pt x="47634" y="0"/>
                  </a:moveTo>
                  <a:cubicBezTo>
                    <a:pt x="21325" y="0"/>
                    <a:pt x="0" y="21258"/>
                    <a:pt x="0" y="47567"/>
                  </a:cubicBezTo>
                  <a:lnTo>
                    <a:pt x="47634" y="47567"/>
                  </a:lnTo>
                  <a:lnTo>
                    <a:pt x="476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48;p47">
              <a:extLst>
                <a:ext uri="{FF2B5EF4-FFF2-40B4-BE49-F238E27FC236}">
                  <a16:creationId xmlns:a16="http://schemas.microsoft.com/office/drawing/2014/main" id="{B694E03A-BFC0-DD90-DC93-5C75669AEE53}"/>
                </a:ext>
              </a:extLst>
            </p:cNvPr>
            <p:cNvSpPr/>
            <p:nvPr/>
          </p:nvSpPr>
          <p:spPr>
            <a:xfrm>
              <a:off x="6339435" y="2629661"/>
              <a:ext cx="578587" cy="573687"/>
            </a:xfrm>
            <a:custGeom>
              <a:avLst/>
              <a:gdLst/>
              <a:ahLst/>
              <a:cxnLst/>
              <a:rect l="l" t="t" r="r" b="b"/>
              <a:pathLst>
                <a:path w="29838" h="29844" extrusionOk="0">
                  <a:moveTo>
                    <a:pt x="29838" y="1"/>
                  </a:moveTo>
                  <a:cubicBezTo>
                    <a:pt x="13360" y="1"/>
                    <a:pt x="0" y="13366"/>
                    <a:pt x="0" y="29844"/>
                  </a:cubicBezTo>
                  <a:lnTo>
                    <a:pt x="29838" y="29844"/>
                  </a:lnTo>
                  <a:lnTo>
                    <a:pt x="298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46;p47">
            <a:extLst>
              <a:ext uri="{FF2B5EF4-FFF2-40B4-BE49-F238E27FC236}">
                <a16:creationId xmlns:a16="http://schemas.microsoft.com/office/drawing/2014/main" id="{23EA8641-FA26-54CF-BD72-D09A4D48079B}"/>
              </a:ext>
            </a:extLst>
          </p:cNvPr>
          <p:cNvGrpSpPr/>
          <p:nvPr/>
        </p:nvGrpSpPr>
        <p:grpSpPr>
          <a:xfrm flipV="1">
            <a:off x="7719217" y="0"/>
            <a:ext cx="1424783" cy="1314616"/>
            <a:chOff x="5994355" y="2288976"/>
            <a:chExt cx="923668" cy="914373"/>
          </a:xfrm>
        </p:grpSpPr>
        <p:sp>
          <p:nvSpPr>
            <p:cNvPr id="15" name="Google Shape;847;p47">
              <a:extLst>
                <a:ext uri="{FF2B5EF4-FFF2-40B4-BE49-F238E27FC236}">
                  <a16:creationId xmlns:a16="http://schemas.microsoft.com/office/drawing/2014/main" id="{79A6DA13-2273-4F1C-3DBD-250313A9A5E8}"/>
                </a:ext>
              </a:extLst>
            </p:cNvPr>
            <p:cNvSpPr/>
            <p:nvPr/>
          </p:nvSpPr>
          <p:spPr>
            <a:xfrm>
              <a:off x="5994355" y="2288976"/>
              <a:ext cx="923668" cy="914373"/>
            </a:xfrm>
            <a:custGeom>
              <a:avLst/>
              <a:gdLst/>
              <a:ahLst/>
              <a:cxnLst/>
              <a:rect l="l" t="t" r="r" b="b"/>
              <a:pathLst>
                <a:path w="47634" h="47567" extrusionOk="0">
                  <a:moveTo>
                    <a:pt x="47634" y="0"/>
                  </a:moveTo>
                  <a:cubicBezTo>
                    <a:pt x="21325" y="0"/>
                    <a:pt x="0" y="21258"/>
                    <a:pt x="0" y="47567"/>
                  </a:cubicBezTo>
                  <a:lnTo>
                    <a:pt x="47634" y="47567"/>
                  </a:lnTo>
                  <a:lnTo>
                    <a:pt x="476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48;p47">
              <a:extLst>
                <a:ext uri="{FF2B5EF4-FFF2-40B4-BE49-F238E27FC236}">
                  <a16:creationId xmlns:a16="http://schemas.microsoft.com/office/drawing/2014/main" id="{CCD70F52-CB63-2426-48DD-850AE599595E}"/>
                </a:ext>
              </a:extLst>
            </p:cNvPr>
            <p:cNvSpPr/>
            <p:nvPr/>
          </p:nvSpPr>
          <p:spPr>
            <a:xfrm>
              <a:off x="6339435" y="2629661"/>
              <a:ext cx="578587" cy="573687"/>
            </a:xfrm>
            <a:custGeom>
              <a:avLst/>
              <a:gdLst/>
              <a:ahLst/>
              <a:cxnLst/>
              <a:rect l="l" t="t" r="r" b="b"/>
              <a:pathLst>
                <a:path w="29838" h="29844" extrusionOk="0">
                  <a:moveTo>
                    <a:pt x="29838" y="1"/>
                  </a:moveTo>
                  <a:cubicBezTo>
                    <a:pt x="13360" y="1"/>
                    <a:pt x="0" y="13366"/>
                    <a:pt x="0" y="29844"/>
                  </a:cubicBezTo>
                  <a:lnTo>
                    <a:pt x="29838" y="29844"/>
                  </a:lnTo>
                  <a:lnTo>
                    <a:pt x="298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846;p47">
            <a:extLst>
              <a:ext uri="{FF2B5EF4-FFF2-40B4-BE49-F238E27FC236}">
                <a16:creationId xmlns:a16="http://schemas.microsoft.com/office/drawing/2014/main" id="{C1D4FAEA-09C9-FFD6-9AD6-BD72073C417B}"/>
              </a:ext>
            </a:extLst>
          </p:cNvPr>
          <p:cNvGrpSpPr/>
          <p:nvPr/>
        </p:nvGrpSpPr>
        <p:grpSpPr>
          <a:xfrm rot="5400000">
            <a:off x="-429" y="3774908"/>
            <a:ext cx="1369021" cy="1368162"/>
            <a:chOff x="5994355" y="2288976"/>
            <a:chExt cx="923668" cy="914373"/>
          </a:xfrm>
        </p:grpSpPr>
        <p:sp>
          <p:nvSpPr>
            <p:cNvPr id="18" name="Google Shape;847;p47">
              <a:extLst>
                <a:ext uri="{FF2B5EF4-FFF2-40B4-BE49-F238E27FC236}">
                  <a16:creationId xmlns:a16="http://schemas.microsoft.com/office/drawing/2014/main" id="{EDDB7B6D-124B-BE30-9642-46AE8414C947}"/>
                </a:ext>
              </a:extLst>
            </p:cNvPr>
            <p:cNvSpPr/>
            <p:nvPr/>
          </p:nvSpPr>
          <p:spPr>
            <a:xfrm>
              <a:off x="5994355" y="2288976"/>
              <a:ext cx="923668" cy="914373"/>
            </a:xfrm>
            <a:custGeom>
              <a:avLst/>
              <a:gdLst/>
              <a:ahLst/>
              <a:cxnLst/>
              <a:rect l="l" t="t" r="r" b="b"/>
              <a:pathLst>
                <a:path w="47634" h="47567" extrusionOk="0">
                  <a:moveTo>
                    <a:pt x="47634" y="0"/>
                  </a:moveTo>
                  <a:cubicBezTo>
                    <a:pt x="21325" y="0"/>
                    <a:pt x="0" y="21258"/>
                    <a:pt x="0" y="47567"/>
                  </a:cubicBezTo>
                  <a:lnTo>
                    <a:pt x="47634" y="47567"/>
                  </a:lnTo>
                  <a:lnTo>
                    <a:pt x="476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48;p47">
              <a:extLst>
                <a:ext uri="{FF2B5EF4-FFF2-40B4-BE49-F238E27FC236}">
                  <a16:creationId xmlns:a16="http://schemas.microsoft.com/office/drawing/2014/main" id="{9C27B3CA-0440-C1AF-6B22-3612E1DA3AF6}"/>
                </a:ext>
              </a:extLst>
            </p:cNvPr>
            <p:cNvSpPr/>
            <p:nvPr/>
          </p:nvSpPr>
          <p:spPr>
            <a:xfrm>
              <a:off x="6339435" y="2629661"/>
              <a:ext cx="578587" cy="573687"/>
            </a:xfrm>
            <a:custGeom>
              <a:avLst/>
              <a:gdLst/>
              <a:ahLst/>
              <a:cxnLst/>
              <a:rect l="l" t="t" r="r" b="b"/>
              <a:pathLst>
                <a:path w="29838" h="29844" extrusionOk="0">
                  <a:moveTo>
                    <a:pt x="29838" y="1"/>
                  </a:moveTo>
                  <a:cubicBezTo>
                    <a:pt x="13360" y="1"/>
                    <a:pt x="0" y="13366"/>
                    <a:pt x="0" y="29844"/>
                  </a:cubicBezTo>
                  <a:lnTo>
                    <a:pt x="29838" y="29844"/>
                  </a:lnTo>
                  <a:lnTo>
                    <a:pt x="298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65812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9"/>
          <p:cNvSpPr/>
          <p:nvPr/>
        </p:nvSpPr>
        <p:spPr>
          <a:xfrm>
            <a:off x="1008977" y="801600"/>
            <a:ext cx="2596200" cy="3540300"/>
          </a:xfrm>
          <a:prstGeom prst="round2SameRect">
            <a:avLst>
              <a:gd name="adj1" fmla="val 5000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txBox="1">
            <a:spLocks noGrp="1"/>
          </p:cNvSpPr>
          <p:nvPr>
            <p:ph type="title"/>
          </p:nvPr>
        </p:nvSpPr>
        <p:spPr>
          <a:xfrm>
            <a:off x="4085025" y="2155800"/>
            <a:ext cx="4050000" cy="14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dirty="0"/>
              <a:t>Problem Statement</a:t>
            </a:r>
            <a:endParaRPr dirty="0"/>
          </a:p>
        </p:txBody>
      </p:sp>
      <p:sp>
        <p:nvSpPr>
          <p:cNvPr id="231" name="Google Shape;231;p29"/>
          <p:cNvSpPr txBox="1">
            <a:spLocks noGrp="1"/>
          </p:cNvSpPr>
          <p:nvPr>
            <p:ph type="title" idx="2"/>
          </p:nvPr>
        </p:nvSpPr>
        <p:spPr>
          <a:xfrm>
            <a:off x="1818377" y="2155800"/>
            <a:ext cx="977400" cy="977400"/>
          </a:xfrm>
          <a:prstGeom prst="rect">
            <a:avLst/>
          </a:prstGeom>
          <a:solidFill>
            <a:schemeClr val="l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33" name="Google Shape;233;p29"/>
          <p:cNvSpPr/>
          <p:nvPr/>
        </p:nvSpPr>
        <p:spPr>
          <a:xfrm rot="-5400000">
            <a:off x="7763042" y="326808"/>
            <a:ext cx="878151" cy="224535"/>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FBF3ED">
                  <a:alpha val="30196"/>
                </a:srgbClr>
              </a:gs>
              <a:gs pos="100000">
                <a:srgbClr val="FBF3ED">
                  <a:alpha val="3921"/>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rot="-5400000">
            <a:off x="8410265" y="144464"/>
            <a:ext cx="878151" cy="589219"/>
          </a:xfrm>
          <a:custGeom>
            <a:avLst/>
            <a:gdLst/>
            <a:ahLst/>
            <a:cxnLst/>
            <a:rect l="l" t="t" r="r" b="b"/>
            <a:pathLst>
              <a:path w="47635" h="12463" extrusionOk="0">
                <a:moveTo>
                  <a:pt x="1" y="1"/>
                </a:moveTo>
                <a:lnTo>
                  <a:pt x="1" y="12463"/>
                </a:lnTo>
                <a:lnTo>
                  <a:pt x="47634" y="12463"/>
                </a:lnTo>
                <a:lnTo>
                  <a:pt x="47634" y="1"/>
                </a:lnTo>
                <a:close/>
              </a:path>
            </a:pathLst>
          </a:custGeom>
          <a:gradFill>
            <a:gsLst>
              <a:gs pos="0">
                <a:srgbClr val="FBF3ED">
                  <a:alpha val="30196"/>
                </a:srgbClr>
              </a:gs>
              <a:gs pos="100000">
                <a:srgbClr val="FBF3ED">
                  <a:alpha val="50196"/>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rot="-5400000">
            <a:off x="7995465" y="318918"/>
            <a:ext cx="878151" cy="24031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FBF3ED">
                  <a:alpha val="30196"/>
                </a:srgbClr>
              </a:gs>
              <a:gs pos="100000">
                <a:srgbClr val="FBF3ED">
                  <a:alpha val="3137"/>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1" name="Google Shape;241;p30"/>
          <p:cNvSpPr txBox="1">
            <a:spLocks noGrp="1"/>
          </p:cNvSpPr>
          <p:nvPr>
            <p:ph type="subTitle" idx="1"/>
          </p:nvPr>
        </p:nvSpPr>
        <p:spPr>
          <a:xfrm>
            <a:off x="235132" y="1963029"/>
            <a:ext cx="8789437" cy="121744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800" i="1" dirty="0">
                <a:effectLst>
                  <a:outerShdw blurRad="38100" dist="38100" dir="2700000" algn="tl">
                    <a:srgbClr val="000000">
                      <a:alpha val="43137"/>
                    </a:srgbClr>
                  </a:outerShdw>
                </a:effectLst>
              </a:rPr>
              <a:t>“This project focuses on developing </a:t>
            </a:r>
            <a:r>
              <a:rPr lang="en-US" sz="1800" b="1" i="1" dirty="0">
                <a:effectLst>
                  <a:outerShdw blurRad="38100" dist="38100" dir="2700000" algn="tl">
                    <a:srgbClr val="000000">
                      <a:alpha val="43137"/>
                    </a:srgbClr>
                  </a:outerShdw>
                </a:effectLst>
              </a:rPr>
              <a:t>Bite2Burn</a:t>
            </a:r>
            <a:r>
              <a:rPr lang="en-US" sz="1800" i="1" dirty="0">
                <a:effectLst>
                  <a:outerShdw blurRad="38100" dist="38100" dir="2700000" algn="tl">
                    <a:srgbClr val="000000">
                      <a:alpha val="43137"/>
                    </a:srgbClr>
                  </a:outerShdw>
                </a:effectLst>
              </a:rPr>
              <a:t>: An AI powered application that provides accurate calorie counting, personalized suggestions on meals, and targeted nutritional guidance for improved health outcomes.”</a:t>
            </a:r>
            <a:endParaRPr sz="1800" i="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8173455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9"/>
          <p:cNvSpPr/>
          <p:nvPr/>
        </p:nvSpPr>
        <p:spPr>
          <a:xfrm>
            <a:off x="1008977" y="801600"/>
            <a:ext cx="2596200" cy="3540300"/>
          </a:xfrm>
          <a:prstGeom prst="round2SameRect">
            <a:avLst>
              <a:gd name="adj1" fmla="val 5000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txBox="1">
            <a:spLocks noGrp="1"/>
          </p:cNvSpPr>
          <p:nvPr>
            <p:ph type="title"/>
          </p:nvPr>
        </p:nvSpPr>
        <p:spPr>
          <a:xfrm>
            <a:off x="3767451" y="1653000"/>
            <a:ext cx="4667089" cy="14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dirty="0"/>
              <a:t>Project Outline</a:t>
            </a:r>
            <a:endParaRPr dirty="0"/>
          </a:p>
        </p:txBody>
      </p:sp>
      <p:sp>
        <p:nvSpPr>
          <p:cNvPr id="231" name="Google Shape;231;p29"/>
          <p:cNvSpPr txBox="1">
            <a:spLocks noGrp="1"/>
          </p:cNvSpPr>
          <p:nvPr>
            <p:ph type="title" idx="2"/>
          </p:nvPr>
        </p:nvSpPr>
        <p:spPr>
          <a:xfrm>
            <a:off x="1803414" y="2155800"/>
            <a:ext cx="1007325" cy="977400"/>
          </a:xfrm>
          <a:prstGeom prst="rect">
            <a:avLst/>
          </a:prstGeom>
          <a:solidFill>
            <a:schemeClr val="l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33" name="Google Shape;233;p29"/>
          <p:cNvSpPr/>
          <p:nvPr/>
        </p:nvSpPr>
        <p:spPr>
          <a:xfrm rot="-5400000">
            <a:off x="7763042" y="326808"/>
            <a:ext cx="878151" cy="224535"/>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FBF3ED">
                  <a:alpha val="30196"/>
                </a:srgbClr>
              </a:gs>
              <a:gs pos="100000">
                <a:srgbClr val="FBF3ED">
                  <a:alpha val="3921"/>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rot="-5400000">
            <a:off x="8410265" y="144464"/>
            <a:ext cx="878151" cy="589219"/>
          </a:xfrm>
          <a:custGeom>
            <a:avLst/>
            <a:gdLst/>
            <a:ahLst/>
            <a:cxnLst/>
            <a:rect l="l" t="t" r="r" b="b"/>
            <a:pathLst>
              <a:path w="47635" h="12463" extrusionOk="0">
                <a:moveTo>
                  <a:pt x="1" y="1"/>
                </a:moveTo>
                <a:lnTo>
                  <a:pt x="1" y="12463"/>
                </a:lnTo>
                <a:lnTo>
                  <a:pt x="47634" y="12463"/>
                </a:lnTo>
                <a:lnTo>
                  <a:pt x="47634" y="1"/>
                </a:lnTo>
                <a:close/>
              </a:path>
            </a:pathLst>
          </a:custGeom>
          <a:gradFill>
            <a:gsLst>
              <a:gs pos="0">
                <a:srgbClr val="FBF3ED">
                  <a:alpha val="30196"/>
                </a:srgbClr>
              </a:gs>
              <a:gs pos="100000">
                <a:srgbClr val="FBF3ED">
                  <a:alpha val="50196"/>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rot="-5400000">
            <a:off x="7995465" y="318918"/>
            <a:ext cx="878151" cy="24031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FBF3ED">
                  <a:alpha val="30196"/>
                </a:srgbClr>
              </a:gs>
              <a:gs pos="100000">
                <a:srgbClr val="FBF3ED">
                  <a:alpha val="3137"/>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0102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4" name="Rectangle 3">
            <a:extLst>
              <a:ext uri="{FF2B5EF4-FFF2-40B4-BE49-F238E27FC236}">
                <a16:creationId xmlns:a16="http://schemas.microsoft.com/office/drawing/2014/main" id="{6D3DCFE5-8C9B-D725-D14C-DE131C4FF1E8}"/>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D8265AF-28DE-025D-DFA1-13EABEF182B5}"/>
              </a:ext>
            </a:extLst>
          </p:cNvPr>
          <p:cNvSpPr txBox="1"/>
          <p:nvPr/>
        </p:nvSpPr>
        <p:spPr>
          <a:xfrm>
            <a:off x="209535" y="1798134"/>
            <a:ext cx="3826213" cy="2893100"/>
          </a:xfrm>
          <a:prstGeom prst="rect">
            <a:avLst/>
          </a:prstGeom>
          <a:noFill/>
        </p:spPr>
        <p:txBody>
          <a:bodyPr wrap="square" rtlCol="0">
            <a:spAutoFit/>
          </a:bodyPr>
          <a:lstStyle/>
          <a:p>
            <a:pPr marL="342900" indent="-342900">
              <a:buFont typeface="+mj-lt"/>
              <a:buAutoNum type="arabicParenR"/>
            </a:pPr>
            <a:r>
              <a:rPr lang="en-US" b="1" dirty="0">
                <a:solidFill>
                  <a:schemeClr val="tx1"/>
                </a:solidFill>
                <a:latin typeface="Livvic" pitchFamily="2" charset="0"/>
              </a:rPr>
              <a:t>Inaccurate Self-Reported Data: </a:t>
            </a:r>
            <a:r>
              <a:rPr lang="en-US" dirty="0">
                <a:solidFill>
                  <a:schemeClr val="tx1"/>
                </a:solidFill>
                <a:latin typeface="Livvic" pitchFamily="2" charset="0"/>
              </a:rPr>
              <a:t>Users often underestimate or overestimate their calorie intake, leading to inaccurate tracking and ineffective weight management strategies.</a:t>
            </a:r>
          </a:p>
          <a:p>
            <a:pPr marL="342900" indent="-342900">
              <a:buFont typeface="+mj-lt"/>
              <a:buAutoNum type="arabicParenR"/>
            </a:pPr>
            <a:endParaRPr lang="en-US" dirty="0">
              <a:solidFill>
                <a:schemeClr val="tx1"/>
              </a:solidFill>
              <a:latin typeface="Livvic" pitchFamily="2" charset="0"/>
            </a:endParaRPr>
          </a:p>
          <a:p>
            <a:pPr marL="342900" indent="-342900">
              <a:buFont typeface="+mj-lt"/>
              <a:buAutoNum type="arabicParenR"/>
            </a:pPr>
            <a:r>
              <a:rPr lang="en-US" b="1" dirty="0">
                <a:solidFill>
                  <a:schemeClr val="tx1"/>
                </a:solidFill>
                <a:latin typeface="Livvic" pitchFamily="2" charset="0"/>
              </a:rPr>
              <a:t>Lack of Personalization: </a:t>
            </a:r>
            <a:r>
              <a:rPr lang="en-US" dirty="0">
                <a:solidFill>
                  <a:schemeClr val="tx1"/>
                </a:solidFill>
                <a:latin typeface="Livvic" pitchFamily="2" charset="0"/>
              </a:rPr>
              <a:t>Generic dietary advice fails to account for individual needs, preferences, and dietary restrictions, reducing user engagement and limiting the effectiveness of recommendations.</a:t>
            </a:r>
          </a:p>
          <a:p>
            <a:endParaRPr lang="en-US" dirty="0">
              <a:solidFill>
                <a:schemeClr val="tx1"/>
              </a:solidFill>
              <a:latin typeface="Livvic" pitchFamily="2" charset="0"/>
            </a:endParaRPr>
          </a:p>
        </p:txBody>
      </p:sp>
      <p:sp>
        <p:nvSpPr>
          <p:cNvPr id="7" name="TextBox 6">
            <a:extLst>
              <a:ext uri="{FF2B5EF4-FFF2-40B4-BE49-F238E27FC236}">
                <a16:creationId xmlns:a16="http://schemas.microsoft.com/office/drawing/2014/main" id="{990A4D31-DB5E-10CB-EE82-A65CE1F0F548}"/>
              </a:ext>
            </a:extLst>
          </p:cNvPr>
          <p:cNvSpPr txBox="1"/>
          <p:nvPr/>
        </p:nvSpPr>
        <p:spPr>
          <a:xfrm>
            <a:off x="4472309" y="2083328"/>
            <a:ext cx="4372494" cy="2246769"/>
          </a:xfrm>
          <a:prstGeom prst="rect">
            <a:avLst/>
          </a:prstGeom>
          <a:noFill/>
        </p:spPr>
        <p:txBody>
          <a:bodyPr wrap="square" rtlCol="0">
            <a:spAutoFit/>
          </a:bodyPr>
          <a:lstStyle/>
          <a:p>
            <a:pPr algn="just"/>
            <a:r>
              <a:rPr lang="en-US" dirty="0">
                <a:solidFill>
                  <a:schemeClr val="tx1"/>
                </a:solidFill>
                <a:latin typeface="Livvic" pitchFamily="2" charset="0"/>
              </a:rPr>
              <a:t>Develop an </a:t>
            </a:r>
            <a:r>
              <a:rPr lang="en-US" b="1" dirty="0">
                <a:solidFill>
                  <a:schemeClr val="tx1"/>
                </a:solidFill>
                <a:latin typeface="Livvic" pitchFamily="2" charset="0"/>
              </a:rPr>
              <a:t>AI-powered</a:t>
            </a:r>
            <a:r>
              <a:rPr lang="en-US" dirty="0">
                <a:solidFill>
                  <a:schemeClr val="tx1"/>
                </a:solidFill>
                <a:latin typeface="Livvic" pitchFamily="2" charset="0"/>
              </a:rPr>
              <a:t> system for accurate calorie estimation: This system will utilize the Indian Composition Food Tables pdf published by the National Institute of Nutrition, for providing accurate calorie content information about general foods. It will also provide users with personalized suggestion on how many calories to consume based on their personality, and how to burn them too!</a:t>
            </a:r>
          </a:p>
          <a:p>
            <a:pPr algn="just"/>
            <a:endParaRPr lang="en-IN" dirty="0">
              <a:solidFill>
                <a:schemeClr val="tx1"/>
              </a:solidFill>
              <a:latin typeface="Livvic" pitchFamily="2" charset="0"/>
            </a:endParaRPr>
          </a:p>
          <a:p>
            <a:pPr algn="just"/>
            <a:endParaRPr lang="en-IN" dirty="0">
              <a:solidFill>
                <a:schemeClr val="tx1"/>
              </a:solidFill>
              <a:latin typeface="Livvic" pitchFamily="2" charset="0"/>
            </a:endParaRPr>
          </a:p>
        </p:txBody>
      </p:sp>
      <p:sp>
        <p:nvSpPr>
          <p:cNvPr id="8" name="Google Shape;241;p30">
            <a:extLst>
              <a:ext uri="{FF2B5EF4-FFF2-40B4-BE49-F238E27FC236}">
                <a16:creationId xmlns:a16="http://schemas.microsoft.com/office/drawing/2014/main" id="{A07757D5-F174-27D5-FBCE-417085DE5352}"/>
              </a:ext>
            </a:extLst>
          </p:cNvPr>
          <p:cNvSpPr txBox="1">
            <a:spLocks/>
          </p:cNvSpPr>
          <p:nvPr/>
        </p:nvSpPr>
        <p:spPr>
          <a:xfrm>
            <a:off x="1187613" y="1064664"/>
            <a:ext cx="1999723" cy="346126"/>
          </a:xfrm>
          <a:prstGeom prst="round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Livvic"/>
              <a:buNone/>
              <a:defRPr sz="1400" b="0" i="0" u="none" strike="noStrike" cap="none">
                <a:solidFill>
                  <a:schemeClr val="dk1"/>
                </a:solidFill>
                <a:latin typeface="Livvic"/>
                <a:ea typeface="Livvic"/>
                <a:cs typeface="Livvic"/>
                <a:sym typeface="Livvic"/>
              </a:defRPr>
            </a:lvl1pPr>
            <a:lvl2pPr marL="914400" marR="0" lvl="1"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2pPr>
            <a:lvl3pPr marL="1371600" marR="0" lvl="2"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3pPr>
            <a:lvl4pPr marL="1828800" marR="0" lvl="3"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4pPr>
            <a:lvl5pPr marL="2286000" marR="0" lvl="4"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5pPr>
            <a:lvl6pPr marL="2743200" marR="0" lvl="5"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6pPr>
            <a:lvl7pPr marL="3200400" marR="0" lvl="6"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7pPr>
            <a:lvl8pPr marL="3657600" marR="0" lvl="7"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8pPr>
            <a:lvl9pPr marL="4114800" marR="0" lvl="8"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9pPr>
          </a:lstStyle>
          <a:p>
            <a:pPr marL="0" indent="0" algn="ctr">
              <a:buClr>
                <a:schemeClr val="dk1"/>
              </a:buClr>
              <a:buSzPts val="1100"/>
              <a:buFont typeface="Arial"/>
              <a:buNone/>
            </a:pPr>
            <a:r>
              <a:rPr lang="en-US" sz="1800" b="1" dirty="0"/>
              <a:t>Challenges</a:t>
            </a:r>
          </a:p>
        </p:txBody>
      </p:sp>
      <p:sp>
        <p:nvSpPr>
          <p:cNvPr id="9" name="Google Shape;241;p30">
            <a:extLst>
              <a:ext uri="{FF2B5EF4-FFF2-40B4-BE49-F238E27FC236}">
                <a16:creationId xmlns:a16="http://schemas.microsoft.com/office/drawing/2014/main" id="{D33817B1-C108-6B4F-5CA8-228F7C4BBA00}"/>
              </a:ext>
            </a:extLst>
          </p:cNvPr>
          <p:cNvSpPr txBox="1">
            <a:spLocks/>
          </p:cNvSpPr>
          <p:nvPr/>
        </p:nvSpPr>
        <p:spPr>
          <a:xfrm>
            <a:off x="5550387" y="1064664"/>
            <a:ext cx="1999723" cy="346126"/>
          </a:xfrm>
          <a:prstGeom prst="round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Livvic"/>
              <a:buNone/>
              <a:defRPr sz="1400" b="0" i="0" u="none" strike="noStrike" cap="none">
                <a:solidFill>
                  <a:schemeClr val="dk1"/>
                </a:solidFill>
                <a:latin typeface="Livvic"/>
                <a:ea typeface="Livvic"/>
                <a:cs typeface="Livvic"/>
                <a:sym typeface="Livvic"/>
              </a:defRPr>
            </a:lvl1pPr>
            <a:lvl2pPr marL="914400" marR="0" lvl="1"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2pPr>
            <a:lvl3pPr marL="1371600" marR="0" lvl="2"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3pPr>
            <a:lvl4pPr marL="1828800" marR="0" lvl="3"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4pPr>
            <a:lvl5pPr marL="2286000" marR="0" lvl="4"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5pPr>
            <a:lvl6pPr marL="2743200" marR="0" lvl="5"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6pPr>
            <a:lvl7pPr marL="3200400" marR="0" lvl="6"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7pPr>
            <a:lvl8pPr marL="3657600" marR="0" lvl="7"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8pPr>
            <a:lvl9pPr marL="4114800" marR="0" lvl="8" indent="-304800" algn="l" rtl="0">
              <a:lnSpc>
                <a:spcPct val="115000"/>
              </a:lnSpc>
              <a:spcBef>
                <a:spcPts val="0"/>
              </a:spcBef>
              <a:spcAft>
                <a:spcPts val="0"/>
              </a:spcAft>
              <a:buClr>
                <a:schemeClr val="lt1"/>
              </a:buClr>
              <a:buSzPts val="1200"/>
              <a:buFont typeface="Livvic"/>
              <a:buNone/>
              <a:defRPr sz="1200" b="0" i="0" u="none" strike="noStrike" cap="none">
                <a:solidFill>
                  <a:schemeClr val="lt1"/>
                </a:solidFill>
                <a:latin typeface="Livvic"/>
                <a:ea typeface="Livvic"/>
                <a:cs typeface="Livvic"/>
                <a:sym typeface="Livvic"/>
              </a:defRPr>
            </a:lvl9pPr>
          </a:lstStyle>
          <a:p>
            <a:pPr marL="0" indent="0" algn="ctr">
              <a:buClr>
                <a:schemeClr val="dk1"/>
              </a:buClr>
              <a:buSzPts val="1100"/>
              <a:buFont typeface="Arial"/>
              <a:buNone/>
            </a:pPr>
            <a:r>
              <a:rPr lang="en-US" sz="1800" b="1" dirty="0"/>
              <a:t>Objectives</a:t>
            </a:r>
          </a:p>
        </p:txBody>
      </p:sp>
      <p:cxnSp>
        <p:nvCxnSpPr>
          <p:cNvPr id="11" name="Straight Connector 10">
            <a:extLst>
              <a:ext uri="{FF2B5EF4-FFF2-40B4-BE49-F238E27FC236}">
                <a16:creationId xmlns:a16="http://schemas.microsoft.com/office/drawing/2014/main" id="{CA259F74-A1AF-280A-D1FE-C69C9E288D77}"/>
              </a:ext>
            </a:extLst>
          </p:cNvPr>
          <p:cNvCxnSpPr>
            <a:cxnSpLocks/>
          </p:cNvCxnSpPr>
          <p:nvPr/>
        </p:nvCxnSpPr>
        <p:spPr>
          <a:xfrm>
            <a:off x="4143983" y="1698755"/>
            <a:ext cx="0" cy="3015917"/>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643347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9"/>
          <p:cNvSpPr/>
          <p:nvPr/>
        </p:nvSpPr>
        <p:spPr>
          <a:xfrm>
            <a:off x="1008977" y="801600"/>
            <a:ext cx="2596200" cy="3540300"/>
          </a:xfrm>
          <a:prstGeom prst="round2SameRect">
            <a:avLst>
              <a:gd name="adj1" fmla="val 5000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txBox="1">
            <a:spLocks noGrp="1"/>
          </p:cNvSpPr>
          <p:nvPr>
            <p:ph type="title"/>
          </p:nvPr>
        </p:nvSpPr>
        <p:spPr>
          <a:xfrm>
            <a:off x="3887609" y="2155800"/>
            <a:ext cx="4667089" cy="14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dirty="0"/>
              <a:t>Data Description</a:t>
            </a:r>
            <a:endParaRPr dirty="0"/>
          </a:p>
        </p:txBody>
      </p:sp>
      <p:sp>
        <p:nvSpPr>
          <p:cNvPr id="231" name="Google Shape;231;p29"/>
          <p:cNvSpPr txBox="1">
            <a:spLocks noGrp="1"/>
          </p:cNvSpPr>
          <p:nvPr>
            <p:ph type="title" idx="2"/>
          </p:nvPr>
        </p:nvSpPr>
        <p:spPr>
          <a:xfrm>
            <a:off x="1803414" y="2155800"/>
            <a:ext cx="1031226" cy="977400"/>
          </a:xfrm>
          <a:prstGeom prst="rect">
            <a:avLst/>
          </a:prstGeom>
          <a:solidFill>
            <a:schemeClr val="l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33" name="Google Shape;233;p29"/>
          <p:cNvSpPr/>
          <p:nvPr/>
        </p:nvSpPr>
        <p:spPr>
          <a:xfrm rot="-5400000">
            <a:off x="7763042" y="326808"/>
            <a:ext cx="878151" cy="224535"/>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FBF3ED">
                  <a:alpha val="30196"/>
                </a:srgbClr>
              </a:gs>
              <a:gs pos="100000">
                <a:srgbClr val="FBF3ED">
                  <a:alpha val="3921"/>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rot="-5400000">
            <a:off x="8410265" y="144464"/>
            <a:ext cx="878151" cy="589219"/>
          </a:xfrm>
          <a:custGeom>
            <a:avLst/>
            <a:gdLst/>
            <a:ahLst/>
            <a:cxnLst/>
            <a:rect l="l" t="t" r="r" b="b"/>
            <a:pathLst>
              <a:path w="47635" h="12463" extrusionOk="0">
                <a:moveTo>
                  <a:pt x="1" y="1"/>
                </a:moveTo>
                <a:lnTo>
                  <a:pt x="1" y="12463"/>
                </a:lnTo>
                <a:lnTo>
                  <a:pt x="47634" y="12463"/>
                </a:lnTo>
                <a:lnTo>
                  <a:pt x="47634" y="1"/>
                </a:lnTo>
                <a:close/>
              </a:path>
            </a:pathLst>
          </a:custGeom>
          <a:gradFill>
            <a:gsLst>
              <a:gs pos="0">
                <a:srgbClr val="FBF3ED">
                  <a:alpha val="30196"/>
                </a:srgbClr>
              </a:gs>
              <a:gs pos="100000">
                <a:srgbClr val="FBF3ED">
                  <a:alpha val="50196"/>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rot="-5400000">
            <a:off x="7995465" y="318918"/>
            <a:ext cx="878151" cy="24031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FBF3ED">
                  <a:alpha val="30196"/>
                </a:srgbClr>
              </a:gs>
              <a:gs pos="100000">
                <a:srgbClr val="FBF3ED">
                  <a:alpha val="3137"/>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428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4" name="Rectangle 3">
            <a:extLst>
              <a:ext uri="{FF2B5EF4-FFF2-40B4-BE49-F238E27FC236}">
                <a16:creationId xmlns:a16="http://schemas.microsoft.com/office/drawing/2014/main" id="{6D3DCFE5-8C9B-D725-D14C-DE131C4FF1E8}"/>
              </a:ext>
            </a:extLst>
          </p:cNvPr>
          <p:cNvSpPr/>
          <p:nvPr/>
        </p:nvSpPr>
        <p:spPr>
          <a:xfrm>
            <a:off x="481263" y="4386370"/>
            <a:ext cx="7982093" cy="410971"/>
          </a:xfrm>
          <a:prstGeom prst="rect">
            <a:avLst/>
          </a:prstGeom>
          <a:solidFill>
            <a:srgbClr val="F8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Google Shape;241;p30"/>
          <p:cNvSpPr txBox="1">
            <a:spLocks noGrp="1"/>
          </p:cNvSpPr>
          <p:nvPr>
            <p:ph type="subTitle" idx="1"/>
          </p:nvPr>
        </p:nvSpPr>
        <p:spPr>
          <a:xfrm>
            <a:off x="542978" y="664340"/>
            <a:ext cx="4802024" cy="4288349"/>
          </a:xfrm>
          <a:prstGeom prst="rect">
            <a:avLst/>
          </a:prstGeom>
          <a:noFill/>
          <a:ln>
            <a:noFill/>
          </a:ln>
        </p:spPr>
        <p:txBody>
          <a:bodyPr spcFirstLastPara="1" wrap="square" lIns="91425" tIns="91425" rIns="91425" bIns="91425" anchor="ctr" anchorCtr="0">
            <a:noAutofit/>
          </a:bodyPr>
          <a:lstStyle/>
          <a:p>
            <a:pPr marL="285750" lvl="0" indent="-285750" algn="just" rtl="0">
              <a:spcBef>
                <a:spcPts val="0"/>
              </a:spcBef>
              <a:spcAft>
                <a:spcPts val="0"/>
              </a:spcAft>
              <a:buClr>
                <a:schemeClr val="dk1"/>
              </a:buClr>
              <a:buSzPts val="1100"/>
              <a:buFont typeface="Wingdings" panose="05000000000000000000" pitchFamily="2" charset="2"/>
              <a:buChar char="Ø"/>
            </a:pPr>
            <a:r>
              <a:rPr lang="en-US" sz="1300" dirty="0"/>
              <a:t>Indian Food Composition Tables (IFCT) 2017 is the major source of food composition data in India, generated, developed, managed and maintained by the National institute of Nutrition (ICMR). </a:t>
            </a:r>
          </a:p>
          <a:p>
            <a:pPr marL="285750" lvl="0" indent="-285750" algn="just" rtl="0">
              <a:spcBef>
                <a:spcPts val="0"/>
              </a:spcBef>
              <a:spcAft>
                <a:spcPts val="0"/>
              </a:spcAft>
              <a:buClr>
                <a:schemeClr val="dk1"/>
              </a:buClr>
              <a:buSzPts val="1100"/>
              <a:buFont typeface="Wingdings" panose="05000000000000000000" pitchFamily="2" charset="2"/>
              <a:buChar char="Ø"/>
            </a:pPr>
            <a:endParaRPr lang="en-US" sz="1300" dirty="0"/>
          </a:p>
          <a:p>
            <a:pPr marL="285750" lvl="0" indent="-285750" algn="just" rtl="0">
              <a:spcBef>
                <a:spcPts val="0"/>
              </a:spcBef>
              <a:spcAft>
                <a:spcPts val="0"/>
              </a:spcAft>
              <a:buClr>
                <a:schemeClr val="dk1"/>
              </a:buClr>
              <a:buSzPts val="1100"/>
              <a:buFont typeface="Wingdings" panose="05000000000000000000" pitchFamily="2" charset="2"/>
              <a:buChar char="Ø"/>
            </a:pPr>
            <a:r>
              <a:rPr lang="en-US" sz="1300" dirty="0"/>
              <a:t>The uniqueness of the IFCT is that all nutrient values presented here have been derived from comprehensive national food sampling followed by analysis and contains only analytical data.</a:t>
            </a:r>
          </a:p>
          <a:p>
            <a:pPr marL="285750" lvl="0" indent="-285750" algn="just" rtl="0">
              <a:spcBef>
                <a:spcPts val="0"/>
              </a:spcBef>
              <a:spcAft>
                <a:spcPts val="0"/>
              </a:spcAft>
              <a:buClr>
                <a:schemeClr val="dk1"/>
              </a:buClr>
              <a:buSzPts val="1100"/>
              <a:buFont typeface="Wingdings" panose="05000000000000000000" pitchFamily="2" charset="2"/>
              <a:buChar char="Ø"/>
            </a:pPr>
            <a:endParaRPr lang="en-US" sz="1300" dirty="0"/>
          </a:p>
          <a:p>
            <a:pPr marL="285750" lvl="0" indent="-285750" algn="just" rtl="0">
              <a:spcBef>
                <a:spcPts val="0"/>
              </a:spcBef>
              <a:spcAft>
                <a:spcPts val="0"/>
              </a:spcAft>
              <a:buClr>
                <a:schemeClr val="dk1"/>
              </a:buClr>
              <a:buSzPts val="1100"/>
              <a:buFont typeface="Wingdings" panose="05000000000000000000" pitchFamily="2" charset="2"/>
              <a:buChar char="Ø"/>
            </a:pPr>
            <a:r>
              <a:rPr lang="en-US" sz="1300" dirty="0"/>
              <a:t>Foods with common characteristics have been placed together and arranged in groups (Table1).</a:t>
            </a:r>
          </a:p>
          <a:p>
            <a:pPr marL="285750" lvl="0" indent="-285750" algn="just" rtl="0">
              <a:spcBef>
                <a:spcPts val="0"/>
              </a:spcBef>
              <a:spcAft>
                <a:spcPts val="0"/>
              </a:spcAft>
              <a:buClr>
                <a:schemeClr val="dk1"/>
              </a:buClr>
              <a:buSzPts val="1100"/>
              <a:buFont typeface="Wingdings" panose="05000000000000000000" pitchFamily="2" charset="2"/>
              <a:buChar char="Ø"/>
            </a:pPr>
            <a:endParaRPr lang="en-US" sz="1300" dirty="0"/>
          </a:p>
          <a:p>
            <a:pPr marL="285750" lvl="0" indent="-285750" algn="just" rtl="0">
              <a:spcBef>
                <a:spcPts val="0"/>
              </a:spcBef>
              <a:spcAft>
                <a:spcPts val="0"/>
              </a:spcAft>
              <a:buClr>
                <a:schemeClr val="dk1"/>
              </a:buClr>
              <a:buSzPts val="1100"/>
              <a:buFont typeface="Wingdings" panose="05000000000000000000" pitchFamily="2" charset="2"/>
              <a:buChar char="Ø"/>
            </a:pPr>
            <a:r>
              <a:rPr lang="en-US" sz="1300" dirty="0"/>
              <a:t>All foods have been categorized into 20 food groups and the number in parenthesis indicates the total number of foods present in each group.</a:t>
            </a:r>
          </a:p>
          <a:p>
            <a:pPr marL="285750" lvl="0" indent="-285750" algn="just" rtl="0">
              <a:spcBef>
                <a:spcPts val="0"/>
              </a:spcBef>
              <a:spcAft>
                <a:spcPts val="0"/>
              </a:spcAft>
              <a:buClr>
                <a:schemeClr val="dk1"/>
              </a:buClr>
              <a:buSzPts val="1100"/>
              <a:buFont typeface="Wingdings" panose="05000000000000000000" pitchFamily="2" charset="2"/>
              <a:buChar char="Ø"/>
            </a:pPr>
            <a:endParaRPr lang="en-US" sz="1300" dirty="0"/>
          </a:p>
          <a:p>
            <a:pPr marL="285750" lvl="0" indent="-285750" algn="just" rtl="0">
              <a:spcBef>
                <a:spcPts val="0"/>
              </a:spcBef>
              <a:spcAft>
                <a:spcPts val="0"/>
              </a:spcAft>
              <a:buClr>
                <a:schemeClr val="dk1"/>
              </a:buClr>
              <a:buSzPts val="1100"/>
              <a:buFont typeface="Wingdings" panose="05000000000000000000" pitchFamily="2" charset="2"/>
              <a:buChar char="Ø"/>
            </a:pPr>
            <a:r>
              <a:rPr lang="en-US" sz="1300" dirty="0"/>
              <a:t>A total of 528 foods have been analyzed for more than 150 parameters and presented under different nutrient component parameter.</a:t>
            </a:r>
          </a:p>
        </p:txBody>
      </p:sp>
      <p:sp>
        <p:nvSpPr>
          <p:cNvPr id="2" name="TextBox 1">
            <a:extLst>
              <a:ext uri="{FF2B5EF4-FFF2-40B4-BE49-F238E27FC236}">
                <a16:creationId xmlns:a16="http://schemas.microsoft.com/office/drawing/2014/main" id="{9E6CD07B-AEB9-DF9A-809B-91B05EF34BE4}"/>
              </a:ext>
            </a:extLst>
          </p:cNvPr>
          <p:cNvSpPr txBox="1"/>
          <p:nvPr/>
        </p:nvSpPr>
        <p:spPr>
          <a:xfrm>
            <a:off x="2536314" y="139660"/>
            <a:ext cx="4071371" cy="369332"/>
          </a:xfrm>
          <a:prstGeom prst="rect">
            <a:avLst/>
          </a:prstGeom>
          <a:noFill/>
        </p:spPr>
        <p:txBody>
          <a:bodyPr wrap="square">
            <a:spAutoFit/>
          </a:bodyPr>
          <a:lstStyle/>
          <a:p>
            <a:r>
              <a:rPr lang="en-US" sz="1800" b="1" dirty="0">
                <a:solidFill>
                  <a:schemeClr val="tx2">
                    <a:lumMod val="50000"/>
                  </a:schemeClr>
                </a:solidFill>
                <a:latin typeface="Livvic" pitchFamily="2" charset="0"/>
              </a:rPr>
              <a:t>Indian Food Composition Tables</a:t>
            </a:r>
          </a:p>
        </p:txBody>
      </p:sp>
      <p:pic>
        <p:nvPicPr>
          <p:cNvPr id="5" name="Picture 4">
            <a:extLst>
              <a:ext uri="{FF2B5EF4-FFF2-40B4-BE49-F238E27FC236}">
                <a16:creationId xmlns:a16="http://schemas.microsoft.com/office/drawing/2014/main" id="{AAB60637-D438-365E-CC14-BC67BE17193D}"/>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544383" y="664340"/>
            <a:ext cx="3118354" cy="4094272"/>
          </a:xfrm>
          <a:prstGeom prst="rect">
            <a:avLst/>
          </a:prstGeom>
        </p:spPr>
      </p:pic>
    </p:spTree>
    <p:extLst>
      <p:ext uri="{BB962C8B-B14F-4D97-AF65-F5344CB8AC3E}">
        <p14:creationId xmlns:p14="http://schemas.microsoft.com/office/powerpoint/2010/main" val="1328954768"/>
      </p:ext>
    </p:extLst>
  </p:cSld>
  <p:clrMapOvr>
    <a:masterClrMapping/>
  </p:clrMapOvr>
</p:sld>
</file>

<file path=ppt/theme/theme1.xml><?xml version="1.0" encoding="utf-8"?>
<a:theme xmlns:a="http://schemas.openxmlformats.org/drawingml/2006/main" name="Bank Loan Granting Consulting by Slidesgo">
  <a:themeElements>
    <a:clrScheme name="Simple Light">
      <a:dk1>
        <a:srgbClr val="174B67"/>
      </a:dk1>
      <a:lt1>
        <a:srgbClr val="F8F8F8"/>
      </a:lt1>
      <a:dk2>
        <a:srgbClr val="A7BBC7"/>
      </a:dk2>
      <a:lt2>
        <a:srgbClr val="DAE6EC"/>
      </a:lt2>
      <a:accent1>
        <a:srgbClr val="FFFFFF"/>
      </a:accent1>
      <a:accent2>
        <a:srgbClr val="FFFFFF"/>
      </a:accent2>
      <a:accent3>
        <a:srgbClr val="FFFFFF"/>
      </a:accent3>
      <a:accent4>
        <a:srgbClr val="FFFFFF"/>
      </a:accent4>
      <a:accent5>
        <a:srgbClr val="FFFFFF"/>
      </a:accent5>
      <a:accent6>
        <a:srgbClr val="FFFFFF"/>
      </a:accent6>
      <a:hlink>
        <a:srgbClr val="174B6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dbdb81f7-2227-4c73-b16a-24b7a7702482"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066954471CF6E4B92D942EA5A5E5B33" ma:contentTypeVersion="16" ma:contentTypeDescription="Create a new document." ma:contentTypeScope="" ma:versionID="d2895942ba81ca7904e70377544d9d71">
  <xsd:schema xmlns:xsd="http://www.w3.org/2001/XMLSchema" xmlns:xs="http://www.w3.org/2001/XMLSchema" xmlns:p="http://schemas.microsoft.com/office/2006/metadata/properties" xmlns:ns3="dbdb81f7-2227-4c73-b16a-24b7a7702482" xmlns:ns4="ae7007f0-7324-48c8-804c-dce53b0f277f" targetNamespace="http://schemas.microsoft.com/office/2006/metadata/properties" ma:root="true" ma:fieldsID="965bf7b6c10e7930c589cb88a9c1c7a2" ns3:_="" ns4:_="">
    <xsd:import namespace="dbdb81f7-2227-4c73-b16a-24b7a7702482"/>
    <xsd:import namespace="ae7007f0-7324-48c8-804c-dce53b0f277f"/>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LengthInSeconds" minOccurs="0"/>
                <xsd:element ref="ns3:MediaServiceAutoTags" minOccurs="0"/>
                <xsd:element ref="ns3:_activity" minOccurs="0"/>
                <xsd:element ref="ns3:MediaServiceSearchProperties" minOccurs="0"/>
                <xsd:element ref="ns3:MediaServiceObjectDetectorVersions" minOccurs="0"/>
                <xsd:element ref="ns3:MediaServiceSystemTags"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bdb81f7-2227-4c73-b16a-24b7a770248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AutoTags" ma:index="17" nillable="true" ma:displayName="Tags" ma:internalName="MediaServiceAutoTags" ma:readOnly="true">
      <xsd:simpleType>
        <xsd:restriction base="dms:Text"/>
      </xsd:simpleType>
    </xsd:element>
    <xsd:element name="_activity" ma:index="18" nillable="true" ma:displayName="_activity" ma:hidden="true" ma:internalName="_activity">
      <xsd:simpleType>
        <xsd:restriction base="dms:Note"/>
      </xsd:simpleType>
    </xsd:element>
    <xsd:element name="MediaServiceSearchProperties" ma:index="19" nillable="true" ma:displayName="MediaServiceSearchProperties" ma:hidden="true" ma:internalName="MediaServiceSearchProperties" ma:readOnly="true">
      <xsd:simpleType>
        <xsd:restriction base="dms:Note"/>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EventHashCode" ma:index="23"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e7007f0-7324-48c8-804c-dce53b0f277f"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07037E5-3C7D-4644-A21D-DDA8E8E390A9}">
  <ds:schemaRefs>
    <ds:schemaRef ds:uri="ae7007f0-7324-48c8-804c-dce53b0f277f"/>
    <ds:schemaRef ds:uri="http://schemas.microsoft.com/office/2006/documentManagement/types"/>
    <ds:schemaRef ds:uri="dbdb81f7-2227-4c73-b16a-24b7a7702482"/>
    <ds:schemaRef ds:uri="http://schemas.openxmlformats.org/package/2006/metadata/core-properties"/>
    <ds:schemaRef ds:uri="http://schemas.microsoft.com/office/2006/metadata/properties"/>
    <ds:schemaRef ds:uri="http://schemas.microsoft.com/office/infopath/2007/PartnerControls"/>
    <ds:schemaRef ds:uri="http://www.w3.org/XML/1998/namespace"/>
    <ds:schemaRef ds:uri="http://purl.org/dc/dcmitype/"/>
    <ds:schemaRef ds:uri="http://purl.org/dc/terms/"/>
    <ds:schemaRef ds:uri="http://purl.org/dc/elements/1.1/"/>
  </ds:schemaRefs>
</ds:datastoreItem>
</file>

<file path=customXml/itemProps2.xml><?xml version="1.0" encoding="utf-8"?>
<ds:datastoreItem xmlns:ds="http://schemas.openxmlformats.org/officeDocument/2006/customXml" ds:itemID="{7ECB7088-A4B8-4BDF-8F38-2AA81C462A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bdb81f7-2227-4c73-b16a-24b7a7702482"/>
    <ds:schemaRef ds:uri="ae7007f0-7324-48c8-804c-dce53b0f277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F37B1B-8AAD-4A74-A932-02D6A2B7E53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727</TotalTime>
  <Words>2243</Words>
  <Application>Microsoft Office PowerPoint</Application>
  <PresentationFormat>On-screen Show (16:9)</PresentationFormat>
  <Paragraphs>189</Paragraphs>
  <Slides>28</Slides>
  <Notes>28</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Open Sans</vt:lpstr>
      <vt:lpstr>Arial</vt:lpstr>
      <vt:lpstr>Poppins SemiBold</vt:lpstr>
      <vt:lpstr>Livvic</vt:lpstr>
      <vt:lpstr>Poppins Medium</vt:lpstr>
      <vt:lpstr>Poppins</vt:lpstr>
      <vt:lpstr>Wingdings</vt:lpstr>
      <vt:lpstr>Bank Loan Granting Consulting by Slidesgo</vt:lpstr>
      <vt:lpstr>FULL STACK  DEVELOPMENT</vt:lpstr>
      <vt:lpstr>PowerPoint Presentation</vt:lpstr>
      <vt:lpstr>Bite2Burn: Nutritional Insight and Fitness Tracking Application </vt:lpstr>
      <vt:lpstr>Problem Statement</vt:lpstr>
      <vt:lpstr>PowerPoint Presentation</vt:lpstr>
      <vt:lpstr>Project Outline</vt:lpstr>
      <vt:lpstr>PowerPoint Presentation</vt:lpstr>
      <vt:lpstr>Data Description</vt:lpstr>
      <vt:lpstr>PowerPoint Presentation</vt:lpstr>
      <vt:lpstr>PowerPoint Presentation</vt:lpstr>
      <vt:lpstr>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Santhosh Kumar Reddy</dc:creator>
  <cp:lastModifiedBy>PINNINTI SAI RAVULA - [CB.EN.U4AIE21041]</cp:lastModifiedBy>
  <cp:revision>24</cp:revision>
  <dcterms:modified xsi:type="dcterms:W3CDTF">2024-11-18T02:57:26Z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0x0101001066954471CF6E4B92D942EA5A5E5B33</vt:lpwstr>
  </property>
</Properties>
</file>